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9" r:id="rId14"/>
    <p:sldId id="267" r:id="rId15"/>
    <p:sldId id="268" r:id="rId16"/>
    <p:sldId id="271" r:id="rId17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319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06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297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189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640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330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634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1421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743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908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2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72810-41FD-4741-8B40-3E0B5695861E}" type="datetimeFigureOut">
              <a:rPr lang="fa-IR" smtClean="0"/>
              <a:t>15/04/1440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748A-5AD4-4F8D-B5D1-FA13C5EA70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655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2" y="369780"/>
            <a:ext cx="7340839" cy="4895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197" y="4768814"/>
            <a:ext cx="10775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0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|</a:t>
            </a:r>
            <a:r>
              <a:rPr lang="fa-IR" sz="4000" dirty="0" smtClean="0">
                <a:cs typeface="B Koodak" panose="00000700000000000000" pitchFamily="2" charset="-78"/>
              </a:rPr>
              <a:t>آشنایی با </a:t>
            </a:r>
            <a:r>
              <a:rPr lang="fa-IR" sz="40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ماشین لرنینگ </a:t>
            </a:r>
            <a:r>
              <a:rPr lang="fa-IR" sz="4000" dirty="0" smtClean="0">
                <a:cs typeface="B Koodak" panose="00000700000000000000" pitchFamily="2" charset="-78"/>
              </a:rPr>
              <a:t>و کاربرد آن در کشاورزی</a:t>
            </a:r>
            <a:r>
              <a:rPr lang="fa-IR" sz="40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|</a:t>
            </a:r>
            <a:r>
              <a:rPr lang="fa-IR" sz="4000" dirty="0" smtClean="0">
                <a:cs typeface="B Koodak" panose="00000700000000000000" pitchFamily="2" charset="-78"/>
              </a:rPr>
              <a:t> </a:t>
            </a:r>
            <a:endParaRPr lang="fa-IR" sz="4000" dirty="0">
              <a:cs typeface="B Koodak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9098" y="6488668"/>
            <a:ext cx="39449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50000"/>
                  </a:schemeClr>
                </a:solidFill>
                <a:cs typeface="B Yekan" panose="00000400000000000000" pitchFamily="2" charset="-78"/>
              </a:rPr>
              <a:t>زمستان 97</a:t>
            </a:r>
            <a:endParaRPr lang="fa-IR" dirty="0">
              <a:solidFill>
                <a:schemeClr val="accent1">
                  <a:lumMod val="50000"/>
                </a:schemeClr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3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مدلهای مهم ماشین لرنینگ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9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/>
          <a:stretch/>
        </p:blipFill>
        <p:spPr>
          <a:xfrm>
            <a:off x="2129247" y="1186680"/>
            <a:ext cx="7511006" cy="4625585"/>
          </a:xfrm>
          <a:prstGeom prst="rect">
            <a:avLst/>
          </a:prstGeom>
          <a:ln w="127000" cap="sq">
            <a:gradFill>
              <a:gsLst>
                <a:gs pos="0">
                  <a:srgbClr val="002060"/>
                </a:gs>
                <a:gs pos="100000">
                  <a:schemeClr val="accent6">
                    <a:lumMod val="50000"/>
                  </a:schemeClr>
                </a:gs>
              </a:gsLst>
              <a:lin ang="1200000" scaled="0"/>
            </a:gra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55656197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مثالهای انجام شده :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10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5" y="2176145"/>
            <a:ext cx="3143251" cy="2610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17" y="2334458"/>
            <a:ext cx="3271838" cy="2521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86" y="938026"/>
            <a:ext cx="3430098" cy="2358961"/>
          </a:xfrm>
          <a:prstGeom prst="rect">
            <a:avLst/>
          </a:prstGeom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4826686" y="3525308"/>
            <a:ext cx="3446320" cy="2329161"/>
            <a:chOff x="111953" y="552731"/>
            <a:chExt cx="4274729" cy="2633246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0" t="1031" r="11597" b="1604"/>
            <a:stretch>
              <a:fillRect/>
            </a:stretch>
          </p:blipFill>
          <p:spPr bwMode="auto">
            <a:xfrm>
              <a:off x="111953" y="552731"/>
              <a:ext cx="4254608" cy="263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120160" y="2057622"/>
              <a:ext cx="1785127" cy="9139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362170" y="2209731"/>
              <a:ext cx="2009465" cy="7617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0" name="TextBox 11"/>
            <p:cNvSpPr txBox="1"/>
            <p:nvPr/>
          </p:nvSpPr>
          <p:spPr>
            <a:xfrm rot="1597551">
              <a:off x="207707" y="2454105"/>
              <a:ext cx="1295414" cy="401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just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srgbClr val="000000"/>
                  </a:solidFill>
                  <a:latin typeface="Cambria"/>
                  <a:ea typeface="Calibri"/>
                  <a:cs typeface="Times New Roman"/>
                </a:rPr>
                <a:t>Spatial coverage</a:t>
              </a:r>
            </a:p>
            <a:p>
              <a:pPr algn="just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srgbClr val="000000"/>
                  </a:solidFill>
                  <a:latin typeface="Cambria"/>
                  <a:ea typeface="Calibri"/>
                  <a:cs typeface="Times New Roman"/>
                </a:rPr>
                <a:t> (Dimensions of field)</a:t>
              </a:r>
              <a:endParaRPr lang="en-US" sz="800" dirty="0">
                <a:ea typeface="Calibri"/>
                <a:cs typeface="Times New Roman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20366720">
              <a:off x="2840940" y="2469066"/>
              <a:ext cx="1545742" cy="4002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srgbClr val="000000"/>
                  </a:solidFill>
                  <a:latin typeface="Cambria"/>
                  <a:ea typeface="Calibri"/>
                  <a:cs typeface="Times New Roman"/>
                </a:rPr>
                <a:t>Temporal Coverage </a:t>
              </a:r>
              <a:endParaRPr lang="en-US" sz="800" dirty="0">
                <a:ea typeface="Calibri"/>
                <a:cs typeface="Times New Roman"/>
              </a:endParaRPr>
            </a:p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srgbClr val="000000"/>
                  </a:solidFill>
                  <a:latin typeface="Cambria"/>
                  <a:ea typeface="Calibri"/>
                  <a:cs typeface="Times New Roman"/>
                </a:rPr>
                <a:t>(Crop Cycle)</a:t>
              </a:r>
              <a:endParaRPr lang="en-US" sz="800" dirty="0"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6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مثالهای انجام شده :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11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35" name="object 123"/>
          <p:cNvSpPr/>
          <p:nvPr/>
        </p:nvSpPr>
        <p:spPr bwMode="auto">
          <a:xfrm>
            <a:off x="3958046" y="3226607"/>
            <a:ext cx="1371600" cy="95885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6" name="object 125"/>
          <p:cNvSpPr/>
          <p:nvPr/>
        </p:nvSpPr>
        <p:spPr bwMode="auto">
          <a:xfrm>
            <a:off x="2430871" y="2197907"/>
            <a:ext cx="1371600" cy="96043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7" name="object 121"/>
          <p:cNvSpPr/>
          <p:nvPr/>
        </p:nvSpPr>
        <p:spPr bwMode="auto">
          <a:xfrm>
            <a:off x="3958046" y="2180445"/>
            <a:ext cx="1371600" cy="9604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8" name="object 122"/>
          <p:cNvSpPr/>
          <p:nvPr/>
        </p:nvSpPr>
        <p:spPr bwMode="auto">
          <a:xfrm>
            <a:off x="2430871" y="4341032"/>
            <a:ext cx="1371600" cy="96043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9" name="object 124"/>
          <p:cNvSpPr/>
          <p:nvPr/>
        </p:nvSpPr>
        <p:spPr bwMode="auto">
          <a:xfrm>
            <a:off x="2430871" y="3223432"/>
            <a:ext cx="1371600" cy="95885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40" name="Oval 39"/>
          <p:cNvSpPr/>
          <p:nvPr/>
        </p:nvSpPr>
        <p:spPr bwMode="auto">
          <a:xfrm>
            <a:off x="3489733" y="2845607"/>
            <a:ext cx="312738" cy="3127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1179" tIns="15591" rIns="31179" bIns="155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dirty="0"/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5018496" y="2828145"/>
            <a:ext cx="311150" cy="3127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1179" tIns="15591" rIns="31179" bIns="155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dirty="0"/>
              <a:t>2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3489733" y="3871132"/>
            <a:ext cx="312738" cy="311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1179" tIns="15591" rIns="31179" bIns="155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dirty="0"/>
              <a:t>3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5018496" y="3874307"/>
            <a:ext cx="311150" cy="3111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1179" tIns="15591" rIns="31179" bIns="155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dirty="0"/>
              <a:t>4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3486558" y="4985557"/>
            <a:ext cx="315913" cy="3159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1179" tIns="15591" rIns="31179" bIns="155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dirty="0"/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30871" y="1547446"/>
            <a:ext cx="28987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solidFill>
                  <a:schemeClr val="accent5">
                    <a:lumMod val="50000"/>
                  </a:schemeClr>
                </a:solidFill>
                <a:cs typeface="B Koodak" panose="00000700000000000000" pitchFamily="2" charset="-78"/>
              </a:rPr>
              <a:t>میزان جذب آهن</a:t>
            </a:r>
            <a:endParaRPr lang="fa-IR" sz="2400" dirty="0">
              <a:solidFill>
                <a:schemeClr val="accent5">
                  <a:lumMod val="50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9772" y="2197907"/>
            <a:ext cx="3205141" cy="316792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8002954" y="1547446"/>
            <a:ext cx="28987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solidFill>
                  <a:schemeClr val="accent2"/>
                </a:solidFill>
                <a:cs typeface="B Koodak" panose="00000700000000000000" pitchFamily="2" charset="-78"/>
              </a:rPr>
              <a:t>ربات وجین کن</a:t>
            </a:r>
            <a:endParaRPr lang="fa-IR" sz="2400" dirty="0">
              <a:solidFill>
                <a:schemeClr val="accent2"/>
              </a:solidFill>
              <a:cs typeface="B Koodak" panose="00000700000000000000" pitchFamily="2" charset="-7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80546" y="5605772"/>
            <a:ext cx="86448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altLang="fa-IR" sz="1200" dirty="0">
                <a:solidFill>
                  <a:schemeClr val="accent1">
                    <a:lumMod val="50000"/>
                  </a:schemeClr>
                </a:solidFill>
              </a:rPr>
              <a:t>Source: http://www.lovingthemachine.com/2008/04/farmer-hails-weeding.html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17611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مثالهای انجام شده :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12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31" y="1238410"/>
            <a:ext cx="8142839" cy="466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ماشین لرنینگ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13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536" y="1390914"/>
            <a:ext cx="101890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2"/>
                </a:solidFill>
                <a:effectLst/>
                <a:cs typeface="B Titr" panose="00000700000000000000" pitchFamily="2" charset="-78"/>
              </a:rPr>
              <a:t>موارد استفاده از ماشین لرنینگ در کشاورزی : </a:t>
            </a:r>
            <a:endParaRPr lang="en-US" sz="3600" dirty="0">
              <a:solidFill>
                <a:schemeClr val="accent2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32651" y="2948407"/>
            <a:ext cx="2869810" cy="123795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400" dirty="0" smtClean="0">
                <a:solidFill>
                  <a:schemeClr val="accent2"/>
                </a:solidFill>
                <a:cs typeface="B Koodak" panose="00000700000000000000" pitchFamily="2" charset="-78"/>
              </a:rPr>
              <a:t>مدیریت آب</a:t>
            </a:r>
            <a:endParaRPr lang="fa-IR" sz="4400" dirty="0">
              <a:solidFill>
                <a:schemeClr val="accent2"/>
              </a:solidFill>
              <a:cs typeface="B Koodak" panose="000007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58898" y="2959018"/>
            <a:ext cx="2869810" cy="123795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dirty="0" smtClean="0">
                <a:solidFill>
                  <a:schemeClr val="accent2"/>
                </a:solidFill>
                <a:cs typeface="B Koodak" panose="00000700000000000000" pitchFamily="2" charset="-78"/>
              </a:rPr>
              <a:t>مدیریت خاک</a:t>
            </a:r>
            <a:endParaRPr lang="fa-IR" sz="4000" dirty="0">
              <a:solidFill>
                <a:schemeClr val="accent2"/>
              </a:solidFill>
              <a:cs typeface="B Koodak" panose="00000700000000000000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85145" y="2937798"/>
            <a:ext cx="2869810" cy="123795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solidFill>
                  <a:schemeClr val="accent2"/>
                </a:solidFill>
                <a:cs typeface="B Koodak" panose="00000700000000000000" pitchFamily="2" charset="-78"/>
              </a:rPr>
              <a:t>مدیریت محصول</a:t>
            </a:r>
            <a:endParaRPr lang="fa-IR" sz="3600" dirty="0">
              <a:solidFill>
                <a:schemeClr val="accent2"/>
              </a:solidFill>
              <a:cs typeface="B Koodak" panose="00000700000000000000" pitchFamily="2" charset="-7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541477" y="2037245"/>
            <a:ext cx="2926079" cy="861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541477" y="2037245"/>
            <a:ext cx="0" cy="900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432517" y="2037245"/>
            <a:ext cx="3108960" cy="861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471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27" y="1025752"/>
            <a:ext cx="6961303" cy="509387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90118" y="104503"/>
            <a:ext cx="48885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ماشین لرنینگ در کشاورزی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14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55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ینترنت اشیاء؛ از کشاورزی هوشمند تا بستر آب اقیانوسها - futur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47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تاریخچه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1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832" y="3771947"/>
            <a:ext cx="101890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8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ایده ماشین لرنینگ در سال </a:t>
            </a:r>
            <a:r>
              <a:rPr lang="fa-IR" sz="2800" dirty="0">
                <a:solidFill>
                  <a:schemeClr val="accent2"/>
                </a:solidFill>
                <a:cs typeface="B Koodak" panose="00000700000000000000" pitchFamily="2" charset="-78"/>
              </a:rPr>
              <a:t>1959</a:t>
            </a:r>
            <a:r>
              <a:rPr lang="fa-IR" sz="28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 بوجود </a:t>
            </a:r>
            <a:r>
              <a:rPr lang="fa-IR" sz="28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آمد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.</a:t>
            </a:r>
            <a:endParaRPr lang="fa-IR" sz="2800" dirty="0">
              <a:solidFill>
                <a:schemeClr val="accent1">
                  <a:lumMod val="50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09" y="1666058"/>
            <a:ext cx="2442753" cy="1844279"/>
          </a:xfrm>
          <a:prstGeom prst="rect">
            <a:avLst/>
          </a:prstGeom>
          <a:ln w="127000" cap="sq"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2"/>
                </a:gs>
              </a:gsLst>
              <a:lin ang="1800000" scaled="0"/>
            </a:gradFill>
            <a:miter lim="800000"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96833" y="4295167"/>
            <a:ext cx="101890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تا سال </a:t>
            </a:r>
            <a:r>
              <a:rPr lang="fa-IR" sz="2400" dirty="0">
                <a:solidFill>
                  <a:schemeClr val="accent2"/>
                </a:solidFill>
                <a:cs typeface="B Koodak" panose="00000700000000000000" pitchFamily="2" charset="-78"/>
              </a:rPr>
              <a:t>1990</a:t>
            </a:r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 به دلیل کمبود سیستم های پیشرفته کامپیوتری زیاد پیشرفت چشم گیری نداشت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.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4206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تعریف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2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6507" y="1129304"/>
            <a:ext cx="10189029" cy="19697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dirty="0" smtClean="0">
                <a:solidFill>
                  <a:schemeClr val="accent2"/>
                </a:solidFill>
                <a:cs typeface="B Koodak" panose="00000700000000000000" pitchFamily="2" charset="-78"/>
              </a:rPr>
              <a:t>سیمون (1983) :</a:t>
            </a:r>
          </a:p>
          <a:p>
            <a:pPr algn="r" rtl="1"/>
            <a:r>
              <a:rPr lang="fa-IR" sz="22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   اگر </a:t>
            </a:r>
            <a:r>
              <a:rPr lang="fa-IR" sz="22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بتوان تجربیات و اطلاعات یک فرد خبره در هر حوزه کاری را به ماشین از طریق الگوریتم های ریاضی انتقال داد و آن ماشین بتواند یاد بگیرد که کاری که آن شخص انجام میدهد را برای ما با دقت و تکرار بیشتر انجام بدهد .</a:t>
            </a:r>
          </a:p>
          <a:p>
            <a:pPr algn="r" rtl="1"/>
            <a:endParaRPr lang="fa-IR" sz="2800" dirty="0" smtClean="0">
              <a:solidFill>
                <a:schemeClr val="accent1">
                  <a:lumMod val="50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52" y="2832703"/>
            <a:ext cx="1605090" cy="2427210"/>
          </a:xfrm>
          <a:prstGeom prst="rect">
            <a:avLst/>
          </a:prstGeom>
          <a:ln w="127000" cap="sq"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rgbClr val="C00000"/>
                </a:gs>
              </a:gsLst>
              <a:lin ang="8400000" scaled="0"/>
            </a:gradFill>
            <a:miter lim="800000"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236763" y="2832703"/>
            <a:ext cx="8060788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800" dirty="0" smtClean="0">
                <a:solidFill>
                  <a:schemeClr val="accent2"/>
                </a:solidFill>
                <a:cs typeface="B Koodak" panose="00000700000000000000" pitchFamily="2" charset="-78"/>
              </a:rPr>
              <a:t>وظایف : </a:t>
            </a:r>
          </a:p>
          <a:p>
            <a:pPr algn="r" rtl="1"/>
            <a:r>
              <a:rPr lang="fa-IR" sz="28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1-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Classification</a:t>
            </a:r>
            <a:endParaRPr lang="fa-IR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fa-IR" sz="28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2-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clustering</a:t>
            </a:r>
          </a:p>
          <a:p>
            <a:pPr algn="r" rtl="1"/>
            <a:r>
              <a:rPr lang="fa-IR" sz="28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3-</a:t>
            </a:r>
            <a:r>
              <a:rPr lang="fa-IR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Prediction</a:t>
            </a:r>
            <a:endParaRPr lang="fa-I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081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مزایا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3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6865" y="1449977"/>
            <a:ext cx="101890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1- استفاده از نیروی انسانی هزینه بر هست </a:t>
            </a:r>
          </a:p>
          <a:p>
            <a:pPr algn="r" rtl="1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2- دقت نیروی انسانی در طولانی مدت پایین می آید </a:t>
            </a:r>
          </a:p>
          <a:p>
            <a:pPr algn="r" rtl="1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3- تکرار پذیری بالاتر</a:t>
            </a:r>
            <a:endParaRPr lang="fa-IR" sz="2400" dirty="0">
              <a:solidFill>
                <a:schemeClr val="accent1">
                  <a:lumMod val="50000"/>
                </a:schemeClr>
              </a:solidFill>
              <a:effectLst/>
              <a:cs typeface="B Koodak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43" y="2906470"/>
            <a:ext cx="5103794" cy="3059086"/>
          </a:xfrm>
          <a:prstGeom prst="rect">
            <a:avLst/>
          </a:prstGeom>
          <a:noFill/>
          <a:ln w="79375" cap="rnd" cmpd="sng"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rgbClr val="00B0F0"/>
                </a:gs>
              </a:gsLst>
              <a:lin ang="9600000" scaled="0"/>
            </a:gradFill>
            <a:prstDash val="solid"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2472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01330" y="104503"/>
            <a:ext cx="83773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تفاوت ماشین لرنینگ با برنامه ریزی سنتی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4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412297" y="1390759"/>
            <a:ext cx="2667000" cy="1524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softEdge rad="31750"/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</a:t>
            </a:r>
            <a:endParaRPr lang="en-US" altLang="en-US" sz="24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4168057" y="1689881"/>
            <a:ext cx="1161589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4151135" y="2568575"/>
            <a:ext cx="1195431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8079297" y="2152759"/>
            <a:ext cx="76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405801" y="1421052"/>
            <a:ext cx="819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90894" y="2301037"/>
            <a:ext cx="132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756889" y="1893790"/>
            <a:ext cx="11208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60297" y="1061948"/>
            <a:ext cx="35183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 smtClean="0">
                <a:solidFill>
                  <a:srgbClr val="002060"/>
                </a:solidFill>
                <a:cs typeface="B Koodak" panose="00000700000000000000" pitchFamily="2" charset="-78"/>
              </a:rPr>
              <a:t>برنامه ریزی سنتی : </a:t>
            </a:r>
            <a:endParaRPr lang="fa-IR" sz="2400" dirty="0">
              <a:solidFill>
                <a:srgbClr val="002060"/>
              </a:solidFill>
              <a:cs typeface="B Koodak" panose="000007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0297" y="3363517"/>
            <a:ext cx="35183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 smtClean="0">
                <a:solidFill>
                  <a:schemeClr val="accent2"/>
                </a:solidFill>
                <a:cs typeface="B Koodak" panose="00000700000000000000" pitchFamily="2" charset="-78"/>
              </a:rPr>
              <a:t>ماشین لرنینگ: </a:t>
            </a:r>
            <a:endParaRPr lang="fa-IR" sz="2400" dirty="0">
              <a:solidFill>
                <a:schemeClr val="accent2"/>
              </a:solidFill>
              <a:cs typeface="B Koodak" panose="00000700000000000000" pitchFamily="2" charset="-7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412297" y="4033916"/>
            <a:ext cx="2667000" cy="1524000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  <a:effectLst>
            <a:softEdge rad="31750"/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</a:t>
            </a: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4168057" y="4333038"/>
            <a:ext cx="1161589" cy="0"/>
          </a:xfrm>
          <a:prstGeom prst="line">
            <a:avLst/>
          </a:prstGeom>
          <a:ln>
            <a:headEnd/>
            <a:tailEnd type="triangle" w="lg" len="lg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8079297" y="4795916"/>
            <a:ext cx="762000" cy="0"/>
          </a:xfrm>
          <a:prstGeom prst="line">
            <a:avLst/>
          </a:prstGeom>
          <a:ln>
            <a:headEnd/>
            <a:tailEnd type="triangle" w="lg" len="lg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405801" y="4064209"/>
            <a:ext cx="819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104436" y="4966625"/>
            <a:ext cx="11208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  <a:endParaRPr lang="en-US" altLang="en-US" sz="24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8756889" y="4536947"/>
            <a:ext cx="132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  <a:endParaRPr lang="en-US" altLang="en-US" sz="24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 flipV="1">
            <a:off x="4134215" y="5227369"/>
            <a:ext cx="1195431" cy="0"/>
          </a:xfrm>
          <a:prstGeom prst="line">
            <a:avLst/>
          </a:prstGeom>
          <a:ln>
            <a:headEnd/>
            <a:tailEnd type="triangle" w="lg" len="lg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50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400800" y="104503"/>
            <a:ext cx="55778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ماشین لرنینگ و پردازش تصویر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5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99" y="1984404"/>
            <a:ext cx="5500687" cy="3148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64" y="1984404"/>
            <a:ext cx="4993019" cy="314801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356573485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روشهای یادگیری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6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6865" y="1449977"/>
            <a:ext cx="101890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kumimoji="1" lang="en-GB" altLang="en-US" sz="2400" kern="0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 </a:t>
            </a:r>
            <a:r>
              <a:rPr kumimoji="1" lang="en-GB" altLang="en-US" sz="2400" kern="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Supervised</a:t>
            </a:r>
            <a:r>
              <a:rPr kumimoji="1" lang="en-GB" altLang="en-US" sz="2400" kern="0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learning</a:t>
            </a:r>
            <a:endParaRPr kumimoji="1" lang="fa-IR" altLang="en-US" sz="2400" kern="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GB" altLang="en-US" sz="2400" kern="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kumimoji="1" lang="en-GB" altLang="en-US" sz="2400" kern="0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 </a:t>
            </a:r>
            <a:r>
              <a:rPr kumimoji="1" lang="en-GB" altLang="en-US" sz="2400" kern="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Unsupervised/clustering</a:t>
            </a:r>
            <a:r>
              <a:rPr kumimoji="1" lang="en-GB" altLang="en-US" sz="2400" kern="0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learning</a:t>
            </a:r>
            <a:endParaRPr lang="fa-IR" sz="2400" dirty="0">
              <a:solidFill>
                <a:schemeClr val="accent5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64" y="2818109"/>
            <a:ext cx="7052173" cy="2851171"/>
          </a:xfrm>
          <a:prstGeom prst="rect">
            <a:avLst/>
          </a:prstGeom>
          <a:ln w="127000" cap="sq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184930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مراحل مهم ماشین لرنینگ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7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6865" y="1449977"/>
            <a:ext cx="10189029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1- فرضیات و داده ها </a:t>
            </a:r>
            <a:endParaRPr lang="fa-IR" sz="2800" dirty="0" smtClean="0">
              <a:solidFill>
                <a:schemeClr val="accent1">
                  <a:lumMod val="50000"/>
                </a:schemeClr>
              </a:solidFill>
              <a:cs typeface="B Koodak" panose="00000700000000000000" pitchFamily="2" charset="-78"/>
            </a:endParaRPr>
          </a:p>
          <a:p>
            <a:pPr algn="r" rtl="1"/>
            <a:r>
              <a:rPr lang="fa-IR" sz="28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2- </a:t>
            </a:r>
            <a:r>
              <a:rPr lang="fa-IR" sz="28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یادگیری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Koodak" panose="00000700000000000000" pitchFamily="2" charset="-78"/>
            </a:endParaRPr>
          </a:p>
          <a:p>
            <a:pPr algn="r" rtl="1"/>
            <a:r>
              <a:rPr lang="fa-IR" sz="28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3- تست و آزمون ماشین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97" y="2928422"/>
            <a:ext cx="8102812" cy="311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06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مدلهای مهم ماشین لرنینگ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2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8</a:t>
            </a:r>
            <a:endParaRPr lang="fa-IR" sz="2800" u="sng" dirty="0">
              <a:solidFill>
                <a:schemeClr val="accent2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chemeClr val="accent2"/>
                </a:solidFill>
                <a:cs typeface="B Yekan" panose="00000400000000000000" pitchFamily="2" charset="-78"/>
              </a:rPr>
              <a:t>ماشین لرنینگ چیست ؟ 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  <a:cs typeface="B Yekan" panose="00000400000000000000" pitchFamily="2" charset="-78"/>
              </a:rPr>
              <a:t>What is Machine learning?!</a:t>
            </a:r>
            <a:endParaRPr lang="fa-IR" dirty="0">
              <a:solidFill>
                <a:schemeClr val="accent2"/>
              </a:solidFill>
              <a:cs typeface="B Yekan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6865" y="1449977"/>
            <a:ext cx="101890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1- شبکه های عصبی مصنوعی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ANNS </a:t>
            </a:r>
            <a:endParaRPr lang="fa-IR" sz="2400" dirty="0" smtClean="0">
              <a:solidFill>
                <a:schemeClr val="accent1">
                  <a:lumMod val="50000"/>
                </a:schemeClr>
              </a:solidFill>
              <a:cs typeface="B Koodak" panose="00000700000000000000" pitchFamily="2" charset="-78"/>
            </a:endParaRPr>
          </a:p>
          <a:p>
            <a:pPr algn="r" rtl="1"/>
            <a:r>
              <a:rPr lang="fa-IR" sz="24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2-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Deep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learning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Koodak" panose="00000700000000000000" pitchFamily="2" charset="-78"/>
            </a:endParaRPr>
          </a:p>
          <a:p>
            <a:pPr algn="r" rtl="1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3- مدل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B Koodak" panose="00000700000000000000" pitchFamily="2" charset="-78"/>
              </a:rPr>
              <a:t>SVMs</a:t>
            </a:r>
            <a:endParaRPr lang="en-US" sz="3600" dirty="0">
              <a:solidFill>
                <a:schemeClr val="accent1">
                  <a:lumMod val="50000"/>
                </a:schemeClr>
              </a:solidFill>
              <a:effectLst/>
              <a:cs typeface="B Koodak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10" y="2650306"/>
            <a:ext cx="5025537" cy="33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75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400</Words>
  <Application>Microsoft Office PowerPoint</Application>
  <PresentationFormat>Widescreen</PresentationFormat>
  <Paragraphs>104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Aviny</vt:lpstr>
      <vt:lpstr>B Koodak</vt:lpstr>
      <vt:lpstr>B Titr</vt:lpstr>
      <vt:lpstr>B Yekan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ANOOSH</dc:creator>
  <cp:lastModifiedBy>ANOOSH</cp:lastModifiedBy>
  <cp:revision>38</cp:revision>
  <dcterms:created xsi:type="dcterms:W3CDTF">2018-12-22T14:10:14Z</dcterms:created>
  <dcterms:modified xsi:type="dcterms:W3CDTF">2018-12-23T09:08:28Z</dcterms:modified>
</cp:coreProperties>
</file>