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8" r:id="rId3"/>
    <p:sldId id="267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3D88"/>
    <a:srgbClr val="882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984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939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2169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762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369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905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923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094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7225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026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975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588BD-9E3C-4174-978C-1D34F3F3F9F2}" type="datetimeFigureOut">
              <a:rPr lang="fa-IR" smtClean="0"/>
              <a:t>21/04/1440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3DB1E-C994-4F25-8003-584BA40022C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464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59" y="374553"/>
            <a:ext cx="2593730" cy="2593730"/>
          </a:xfrm>
          <a:prstGeom prst="rect">
            <a:avLst/>
          </a:prstGeom>
          <a:ln w="28575">
            <a:noFill/>
          </a:ln>
        </p:spPr>
      </p:pic>
      <p:sp>
        <p:nvSpPr>
          <p:cNvPr id="4" name="Oval 3"/>
          <p:cNvSpPr/>
          <p:nvPr/>
        </p:nvSpPr>
        <p:spPr>
          <a:xfrm>
            <a:off x="4840459" y="360485"/>
            <a:ext cx="2593729" cy="2593729"/>
          </a:xfrm>
          <a:prstGeom prst="ellipse">
            <a:avLst/>
          </a:prstGeom>
          <a:noFill/>
          <a:ln w="66675" cap="rnd" cmpd="sng" algn="ctr">
            <a:gradFill>
              <a:gsLst>
                <a:gs pos="0">
                  <a:srgbClr val="0070C0"/>
                </a:gs>
                <a:gs pos="52200">
                  <a:schemeClr val="accent4">
                    <a:lumMod val="60000"/>
                    <a:lumOff val="40000"/>
                  </a:schemeClr>
                </a:gs>
                <a:gs pos="100000">
                  <a:srgbClr val="EB3D88"/>
                </a:gs>
              </a:gsLst>
              <a:lin ang="30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Snip Single Corner Rectangle 5"/>
          <p:cNvSpPr/>
          <p:nvPr/>
        </p:nvSpPr>
        <p:spPr>
          <a:xfrm>
            <a:off x="1888879" y="3263701"/>
            <a:ext cx="8496887" cy="956603"/>
          </a:xfrm>
          <a:prstGeom prst="snip1Rect">
            <a:avLst/>
          </a:prstGeom>
          <a:solidFill>
            <a:schemeClr val="lt1">
              <a:alpha val="52000"/>
            </a:schemeClr>
          </a:solidFill>
          <a:ln w="349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fa-IR" sz="2800" dirty="0" smtClean="0">
                <a:solidFill>
                  <a:schemeClr val="bg1"/>
                </a:solidFill>
                <a:cs typeface="B Koodak" panose="00000700000000000000" pitchFamily="2" charset="-78"/>
              </a:rPr>
              <a:t>عنوان مقاله : ارزیابی تولید ذرت تحت آبیاری قطره ای همراه </a:t>
            </a:r>
            <a:r>
              <a:rPr lang="en-US" sz="2800" dirty="0" smtClean="0">
                <a:solidFill>
                  <a:schemeClr val="bg1"/>
                </a:solidFill>
                <a:cs typeface="B Koodak" panose="00000700000000000000" pitchFamily="2" charset="-78"/>
              </a:rPr>
              <a:t>( MDI ) </a:t>
            </a:r>
            <a:endParaRPr lang="fa-IR" sz="2800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57975" y="4360985"/>
            <a:ext cx="7076049" cy="815926"/>
          </a:xfrm>
          <a:prstGeom prst="roundRect">
            <a:avLst/>
          </a:prstGeom>
          <a:solidFill>
            <a:schemeClr val="lt1">
              <a:alpha val="4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fa-IR" dirty="0"/>
          </a:p>
        </p:txBody>
      </p:sp>
      <p:sp>
        <p:nvSpPr>
          <p:cNvPr id="8" name="TextBox 7"/>
          <p:cNvSpPr txBox="1"/>
          <p:nvPr/>
        </p:nvSpPr>
        <p:spPr>
          <a:xfrm>
            <a:off x="2557975" y="4459461"/>
            <a:ext cx="70760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dirty="0">
                <a:solidFill>
                  <a:schemeClr val="bg1"/>
                </a:solidFill>
                <a:cs typeface="B Koodak" panose="00000700000000000000" pitchFamily="2" charset="-78"/>
              </a:rPr>
              <a:t>نویسندگان : </a:t>
            </a:r>
            <a:r>
              <a:rPr lang="en-US" dirty="0">
                <a:solidFill>
                  <a:schemeClr val="bg1"/>
                </a:solidFill>
                <a:cs typeface="B Koodak" panose="00000700000000000000" pitchFamily="2" charset="-78"/>
              </a:rPr>
              <a:t>Tobias E. </a:t>
            </a:r>
            <a:r>
              <a:rPr lang="en-US" dirty="0" err="1">
                <a:solidFill>
                  <a:schemeClr val="bg1"/>
                </a:solidFill>
                <a:cs typeface="B Koodak" panose="00000700000000000000" pitchFamily="2" charset="-78"/>
              </a:rPr>
              <a:t>Oker</a:t>
            </a:r>
            <a:r>
              <a:rPr lang="en-US" dirty="0">
                <a:solidFill>
                  <a:schemeClr val="bg1"/>
                </a:solidFill>
                <a:cs typeface="B Koodak" panose="00000700000000000000" pitchFamily="2" charset="-78"/>
              </a:rPr>
              <a:t> -  </a:t>
            </a:r>
            <a:r>
              <a:rPr lang="en-US" dirty="0" err="1">
                <a:solidFill>
                  <a:schemeClr val="bg1"/>
                </a:solidFill>
                <a:cs typeface="B Koodak" panose="00000700000000000000" pitchFamily="2" charset="-78"/>
              </a:rPr>
              <a:t>Isaya</a:t>
            </a:r>
            <a:r>
              <a:rPr lang="en-US" dirty="0">
                <a:solidFill>
                  <a:schemeClr val="bg1"/>
                </a:solidFill>
                <a:cs typeface="B Koodak" panose="00000700000000000000" pitchFamily="2" charset="-78"/>
              </a:rPr>
              <a:t> </a:t>
            </a:r>
            <a:r>
              <a:rPr lang="en-US" dirty="0" err="1">
                <a:solidFill>
                  <a:schemeClr val="bg1"/>
                </a:solidFill>
                <a:cs typeface="B Koodak" panose="00000700000000000000" pitchFamily="2" charset="-78"/>
              </a:rPr>
              <a:t>Kisekka</a:t>
            </a:r>
            <a:r>
              <a:rPr lang="en-US" dirty="0">
                <a:solidFill>
                  <a:schemeClr val="bg1"/>
                </a:solidFill>
                <a:cs typeface="B Koodak" panose="00000700000000000000" pitchFamily="2" charset="-78"/>
              </a:rPr>
              <a:t> - Aleksey Y. </a:t>
            </a:r>
            <a:r>
              <a:rPr lang="en-US" dirty="0" err="1">
                <a:solidFill>
                  <a:schemeClr val="bg1"/>
                </a:solidFill>
                <a:cs typeface="B Koodak" panose="00000700000000000000" pitchFamily="2" charset="-78"/>
              </a:rPr>
              <a:t>Sheshukov</a:t>
            </a:r>
            <a:r>
              <a:rPr lang="en-US" dirty="0">
                <a:solidFill>
                  <a:schemeClr val="bg1"/>
                </a:solidFill>
                <a:cs typeface="B Koodak" panose="00000700000000000000" pitchFamily="2" charset="-78"/>
              </a:rPr>
              <a:t> - Jonathan Aguilar- Danny H. </a:t>
            </a:r>
            <a:r>
              <a:rPr lang="en-US" dirty="0" smtClean="0">
                <a:solidFill>
                  <a:schemeClr val="bg1"/>
                </a:solidFill>
                <a:cs typeface="B Koodak" panose="00000700000000000000" pitchFamily="2" charset="-78"/>
              </a:rPr>
              <a:t>Rogers</a:t>
            </a:r>
            <a:endParaRPr lang="en-US" b="1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77175" y="5303529"/>
            <a:ext cx="4586068" cy="464230"/>
          </a:xfrm>
          <a:prstGeom prst="roundRect">
            <a:avLst/>
          </a:prstGeom>
          <a:solidFill>
            <a:schemeClr val="lt1">
              <a:alpha val="2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TextBox 9"/>
          <p:cNvSpPr txBox="1"/>
          <p:nvPr/>
        </p:nvSpPr>
        <p:spPr>
          <a:xfrm>
            <a:off x="2715065" y="5359796"/>
            <a:ext cx="67102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dirty="0" smtClean="0">
                <a:solidFill>
                  <a:schemeClr val="bg1"/>
                </a:solidFill>
                <a:cs typeface="B Koodak" panose="00000700000000000000" pitchFamily="2" charset="-78"/>
              </a:rPr>
              <a:t>منتشر شده در : </a:t>
            </a:r>
            <a:r>
              <a:rPr lang="en-US" dirty="0" smtClean="0">
                <a:solidFill>
                  <a:schemeClr val="bg1"/>
                </a:solidFill>
                <a:cs typeface="B Koodak" panose="00000700000000000000" pitchFamily="2" charset="-78"/>
              </a:rPr>
              <a:t>Agricultural Water Management</a:t>
            </a:r>
            <a:endParaRPr lang="fa-IR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1063" y="6488668"/>
            <a:ext cx="34325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Koodak" panose="00000700000000000000" pitchFamily="2" charset="-78"/>
              </a:rPr>
              <a:t>زمستان 97 </a:t>
            </a:r>
            <a:endParaRPr lang="fa-IR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2080" y="5950644"/>
            <a:ext cx="2063931" cy="369332"/>
          </a:xfrm>
          <a:prstGeom prst="rect">
            <a:avLst/>
          </a:prstGeom>
          <a:solidFill>
            <a:schemeClr val="bg1">
              <a:alpha val="24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Koodak" panose="00000700000000000000" pitchFamily="2" charset="-78"/>
              </a:rPr>
              <a:t>ارائه دهنده : رضا دلباز</a:t>
            </a:r>
            <a:endParaRPr lang="fa-IR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6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نتایج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7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2018" y="3053286"/>
            <a:ext cx="989662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مقدار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AW</a:t>
            </a: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در سیستم های مختلف</a:t>
            </a:r>
          </a:p>
          <a:p>
            <a:pPr algn="r" rtl="1"/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تفاوت چندانی نداشت . </a:t>
            </a:r>
            <a:endParaRPr lang="en-US" sz="40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33580" y="2429448"/>
            <a:ext cx="354505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 smtClean="0">
                <a:solidFill>
                  <a:schemeClr val="accent5">
                    <a:lumMod val="75000"/>
                  </a:schemeClr>
                </a:solidFill>
                <a:cs typeface="B Koodak" panose="00000700000000000000" pitchFamily="2" charset="-78"/>
              </a:rPr>
              <a:t>| آب قابل دسترس : </a:t>
            </a:r>
            <a:endParaRPr lang="fa-IR" sz="3200" dirty="0">
              <a:solidFill>
                <a:schemeClr val="accent5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5" y="1111348"/>
            <a:ext cx="7124410" cy="4809283"/>
          </a:xfrm>
          <a:prstGeom prst="rect">
            <a:avLst/>
          </a:prstGeom>
          <a:ln w="635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7620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نتایج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8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9138" y="1746123"/>
            <a:ext cx="989662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هیچ تفاوت معنی داری بین 500 بذر آزمایش شده دیده نشد . </a:t>
            </a:r>
            <a:endParaRPr lang="en-US" sz="40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9120" y="1111348"/>
            <a:ext cx="76387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 smtClean="0">
                <a:solidFill>
                  <a:schemeClr val="accent5">
                    <a:lumMod val="75000"/>
                  </a:schemeClr>
                </a:solidFill>
                <a:cs typeface="B Koodak" panose="00000700000000000000" pitchFamily="2" charset="-78"/>
              </a:rPr>
              <a:t>| </a:t>
            </a:r>
            <a:r>
              <a:rPr lang="fa-IR" sz="3200" dirty="0">
                <a:solidFill>
                  <a:srgbClr val="0070C0"/>
                </a:solidFill>
                <a:cs typeface="B Koodak" panose="00000700000000000000" pitchFamily="2" charset="-78"/>
              </a:rPr>
              <a:t>عملکرد دانه ، وزن دانه و شاخص سطح برگ (</a:t>
            </a:r>
            <a:r>
              <a:rPr lang="en-US" sz="3200" dirty="0">
                <a:solidFill>
                  <a:srgbClr val="0070C0"/>
                </a:solidFill>
                <a:cs typeface="B Koodak" panose="00000700000000000000" pitchFamily="2" charset="-78"/>
              </a:rPr>
              <a:t>LAI</a:t>
            </a:r>
            <a:r>
              <a:rPr lang="fa-IR" sz="3200" dirty="0">
                <a:solidFill>
                  <a:srgbClr val="0070C0"/>
                </a:solidFill>
                <a:cs typeface="B Koodak" panose="00000700000000000000" pitchFamily="2" charset="-78"/>
              </a:rPr>
              <a:t> ) : </a:t>
            </a:r>
            <a:endParaRPr lang="en-US" sz="3200" dirty="0">
              <a:solidFill>
                <a:srgbClr val="0070C0"/>
              </a:solidFill>
              <a:cs typeface="B Koodak" panose="00000700000000000000" pitchFamily="2" charset="-78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/>
          <a:stretch/>
        </p:blipFill>
        <p:spPr>
          <a:xfrm>
            <a:off x="1093508" y="2765518"/>
            <a:ext cx="4915406" cy="2848069"/>
          </a:xfrm>
          <a:prstGeom prst="rect">
            <a:avLst/>
          </a:prstGeom>
          <a:ln w="63500">
            <a:solidFill>
              <a:srgbClr val="00B0F0"/>
            </a:solidFill>
          </a:ln>
        </p:spPr>
      </p:pic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448" y="2293715"/>
            <a:ext cx="4481683" cy="39436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542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نتایج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9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9120" y="1111348"/>
            <a:ext cx="76387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 smtClean="0">
                <a:solidFill>
                  <a:schemeClr val="accent5">
                    <a:lumMod val="75000"/>
                  </a:schemeClr>
                </a:solidFill>
                <a:cs typeface="B Koodak" panose="00000700000000000000" pitchFamily="2" charset="-78"/>
              </a:rPr>
              <a:t>| </a:t>
            </a:r>
            <a:r>
              <a:rPr lang="fa-IR" sz="3200" dirty="0" smtClean="0">
                <a:solidFill>
                  <a:srgbClr val="0070C0"/>
                </a:solidFill>
                <a:cs typeface="B Koodak" panose="00000700000000000000" pitchFamily="2" charset="-78"/>
              </a:rPr>
              <a:t>راندمان مصرف آب ( </a:t>
            </a:r>
            <a:r>
              <a:rPr lang="en-US" sz="3200" dirty="0" smtClean="0">
                <a:solidFill>
                  <a:srgbClr val="0070C0"/>
                </a:solidFill>
                <a:cs typeface="B Koodak" panose="00000700000000000000" pitchFamily="2" charset="-78"/>
              </a:rPr>
              <a:t>WUE</a:t>
            </a:r>
            <a:r>
              <a:rPr lang="fa-IR" sz="3200" dirty="0" smtClean="0">
                <a:solidFill>
                  <a:srgbClr val="0070C0"/>
                </a:solidFill>
                <a:cs typeface="B Koodak" panose="00000700000000000000" pitchFamily="2" charset="-78"/>
              </a:rPr>
              <a:t> )</a:t>
            </a:r>
            <a:endParaRPr lang="en-US" sz="3200" dirty="0">
              <a:solidFill>
                <a:srgbClr val="0070C0"/>
              </a:solidFill>
              <a:cs typeface="B Koodak" panose="00000700000000000000" pitchFamily="2" charset="-78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28" y="1696123"/>
            <a:ext cx="8772645" cy="4439157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847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نتیجه گیری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10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138" y="2250271"/>
            <a:ext cx="1115568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r" rtl="1">
              <a:buFontTx/>
              <a:buChar char="-"/>
            </a:pPr>
            <a:r>
              <a:rPr lang="fa-IR" sz="40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برای کودآبیاری مناسب تر است . </a:t>
            </a:r>
          </a:p>
          <a:p>
            <a:pPr marL="571500" indent="-571500" algn="r" rtl="1">
              <a:buFontTx/>
              <a:buChar char="-"/>
            </a:pPr>
            <a:r>
              <a:rPr lang="fa-IR" sz="40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با توجه به نتایج بدست آمده تلفات آبی کمتر داشته است </a:t>
            </a:r>
          </a:p>
          <a:p>
            <a:pPr marL="571500" indent="-571500" algn="r" rtl="1">
              <a:buFontTx/>
              <a:buChar char="-"/>
            </a:pPr>
            <a:r>
              <a:rPr lang="fa-IR" sz="40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در سالهای خشک تر 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WUE</a:t>
            </a:r>
            <a:r>
              <a:rPr lang="fa-IR" sz="40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بالاتر</a:t>
            </a:r>
            <a:endParaRPr lang="en-US" sz="40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7118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018-12-28_19-57-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84" y="0"/>
            <a:ext cx="12142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71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bile Drip Irrig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95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مقدمه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1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317" y="1268339"/>
            <a:ext cx="1128932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با توجه به افزایش جمعیت و کمبود منابع آبی محققان در حال بهینه سازی سیستم های آبیاری هستند .</a:t>
            </a:r>
          </a:p>
          <a:p>
            <a:pPr marL="342900" indent="-342900" algn="r" rtl="1"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بهینه سازی سیستم سنترپیوت زیاد جدید نمیباشد . </a:t>
            </a:r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93" y="2099336"/>
            <a:ext cx="5486666" cy="4111772"/>
          </a:xfrm>
          <a:prstGeom prst="rect">
            <a:avLst/>
          </a:prstGeom>
          <a:ln w="762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6057495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MDI</a:t>
            </a:r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 چیست ؟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2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0166" y="1181686"/>
            <a:ext cx="11352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یکی از راههای بهینه سازی سیستم های آبیاری تلفیق سیستم آبیاری قطره ای و سیستم سنترپیوت میباشد . </a:t>
            </a:r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17" y="1680809"/>
            <a:ext cx="6410325" cy="4457700"/>
          </a:xfrm>
          <a:prstGeom prst="rect">
            <a:avLst/>
          </a:prstGeom>
          <a:ln w="666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434780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هدف مقاله ؟!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3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166" y="1181686"/>
            <a:ext cx="11352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محک زدن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MDI </a:t>
            </a:r>
            <a:r>
              <a:rPr lang="fa-IR" sz="24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مدرن در برابر دیگر </a:t>
            </a: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نوآوریهای آبیاری سنترپیوت است :</a:t>
            </a:r>
            <a:endParaRPr lang="en-US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7"/>
          <a:stretch/>
        </p:blipFill>
        <p:spPr>
          <a:xfrm>
            <a:off x="2071467" y="1843942"/>
            <a:ext cx="4262511" cy="2624043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3288977"/>
            <a:ext cx="3965470" cy="263332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959929" y="3301274"/>
            <a:ext cx="107617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VS</a:t>
            </a:r>
            <a:endParaRPr lang="fa-IR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05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موارد مورد مطالعه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4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2531" y="2222261"/>
            <a:ext cx="542610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محل اجرا : </a:t>
            </a:r>
            <a:r>
              <a:rPr lang="fa-IR" sz="32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جنوب غربی کانزاس </a:t>
            </a:r>
          </a:p>
          <a:p>
            <a:pPr algn="r" rtl="1"/>
            <a:r>
              <a:rPr lang="fa-IR" sz="32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گیاه مورد آزمایش :</a:t>
            </a:r>
            <a:r>
              <a:rPr lang="fa-IR" sz="32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 ذرت</a:t>
            </a:r>
          </a:p>
          <a:p>
            <a:pPr algn="r" rtl="1"/>
            <a:r>
              <a:rPr lang="fa-IR" sz="32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بازه زمانی : </a:t>
            </a:r>
            <a:r>
              <a:rPr lang="fa-IR" sz="32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2016 و 2017 </a:t>
            </a:r>
          </a:p>
          <a:p>
            <a:pPr algn="r" rtl="1"/>
            <a:r>
              <a:rPr lang="fa-IR" sz="32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نوع خاک : </a:t>
            </a:r>
            <a:r>
              <a:rPr lang="fa-IR" sz="32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لوم سیلتی</a:t>
            </a:r>
            <a:endParaRPr lang="en-US" sz="3200" dirty="0">
              <a:solidFill>
                <a:schemeClr val="accent2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41" y="1694913"/>
            <a:ext cx="6529154" cy="3615012"/>
          </a:xfrm>
          <a:prstGeom prst="rect">
            <a:avLst/>
          </a:prstGeom>
          <a:ln w="539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89604931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روش انجام آزمایش : 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5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172" y="1684971"/>
            <a:ext cx="11352628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دستگاه سنتر پیوت با چهار دهنه </a:t>
            </a:r>
            <a:b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</a:br>
            <a:endParaRPr lang="fa-IR" sz="2400" dirty="0" smtClean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نازل های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MDI</a:t>
            </a:r>
            <a:r>
              <a:rPr lang="fa-IR" sz="2400" dirty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 دارای دبی </a:t>
            </a:r>
            <a: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های </a:t>
            </a:r>
            <a:b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</a:br>
            <a: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3/8 </a:t>
            </a:r>
            <a:r>
              <a:rPr lang="fa-IR" sz="2400" dirty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و </a:t>
            </a:r>
            <a: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7/6 </a:t>
            </a:r>
            <a:r>
              <a:rPr lang="fa-IR" sz="2400" dirty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لیتر بر ساعت میباشند </a:t>
            </a:r>
            <a: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.</a:t>
            </a:r>
            <a:b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</a:br>
            <a:endParaRPr lang="fa-IR" sz="2400" dirty="0" smtClean="0">
              <a:solidFill>
                <a:schemeClr val="accent2">
                  <a:lumMod val="75000"/>
                </a:schemeClr>
              </a:solidFill>
              <a:cs typeface="B Koodak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مقدار ظرفیت نازل های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LESA</a:t>
            </a: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و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LEPA</a:t>
            </a: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برابر</a:t>
            </a:r>
            <a:b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</a:b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6/2 و 3/1 و 1/6 میلیمتر در روز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</a:t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</a:br>
            <a:endParaRPr lang="fa-IR" sz="2400" dirty="0" smtClean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Koodak" panose="00000700000000000000" pitchFamily="2" charset="-78"/>
              </a:rPr>
              <a:t>مقدار بارندگی 480 میلیمتر در سال </a:t>
            </a:r>
          </a:p>
          <a:p>
            <a:pPr algn="r" rtl="1"/>
            <a:endParaRPr lang="en-US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0" y="1282230"/>
            <a:ext cx="6713757" cy="458092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1638039"/>
            <a:ext cx="6883155" cy="3750707"/>
          </a:xfrm>
          <a:prstGeom prst="rect">
            <a:avLst/>
          </a:prstGeom>
          <a:ln w="635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00222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35132" y="744583"/>
            <a:ext cx="11743508" cy="6531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8708" y="104503"/>
            <a:ext cx="43499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dirty="0" smtClean="0">
                <a:solidFill>
                  <a:schemeClr val="accent1">
                    <a:lumMod val="50000"/>
                  </a:schemeClr>
                </a:solidFill>
                <a:cs typeface="B Titr" panose="00000700000000000000" pitchFamily="2" charset="-78"/>
              </a:rPr>
              <a:t>نتایج : </a:t>
            </a:r>
            <a:endParaRPr lang="fa-IR" sz="3600" dirty="0">
              <a:solidFill>
                <a:schemeClr val="accent1">
                  <a:lumMod val="50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8" y="39189"/>
            <a:ext cx="664713" cy="6647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35132" y="6335485"/>
            <a:ext cx="11743508" cy="6531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646" y="6400799"/>
            <a:ext cx="1332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00B0F0"/>
                </a:solidFill>
                <a:latin typeface="Aviny" panose="02000500000001020002" pitchFamily="2" charset="-78"/>
                <a:cs typeface="Aviny" panose="02000500000001020002" pitchFamily="2" charset="-78"/>
              </a:rPr>
              <a:t>6</a:t>
            </a:r>
            <a:endParaRPr lang="fa-IR" sz="2800" u="sng" dirty="0">
              <a:solidFill>
                <a:srgbClr val="00B0F0"/>
              </a:solidFill>
              <a:latin typeface="Aviny" panose="02000500000001020002" pitchFamily="2" charset="-78"/>
              <a:cs typeface="Aviny" panose="02000500000001020002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708" y="6439988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solidFill>
                  <a:srgbClr val="00B0F0"/>
                </a:solidFill>
                <a:cs typeface="B Yekan" panose="00000400000000000000" pitchFamily="2" charset="-78"/>
              </a:rPr>
              <a:t>آبیاری قطره ای همراه چیست ؟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32" y="6439987"/>
            <a:ext cx="4349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cs typeface="B Yekan" panose="00000400000000000000" pitchFamily="2" charset="-78"/>
              </a:rPr>
              <a:t>What is Mobile Drip Irrigation?!</a:t>
            </a:r>
            <a:endParaRPr lang="fa-IR" dirty="0">
              <a:solidFill>
                <a:srgbClr val="00B0F0"/>
              </a:solidFill>
              <a:cs typeface="B Yeka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317" y="1449977"/>
            <a:ext cx="11289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fa-IR" sz="24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2018" y="1803919"/>
            <a:ext cx="989662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کل بارش در سالهای 2016 و 2017 به ترتیب </a:t>
            </a:r>
            <a:r>
              <a:rPr lang="fa-IR" sz="2400" dirty="0">
                <a:solidFill>
                  <a:schemeClr val="accent2"/>
                </a:solidFill>
                <a:cs typeface="B Koodak" panose="00000700000000000000" pitchFamily="2" charset="-78"/>
              </a:rPr>
              <a:t>475.5</a:t>
            </a:r>
            <a:r>
              <a:rPr lang="fa-IR" sz="24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و </a:t>
            </a:r>
            <a:r>
              <a:rPr lang="fa-IR" sz="2400" dirty="0">
                <a:solidFill>
                  <a:schemeClr val="accent2"/>
                </a:solidFill>
                <a:cs typeface="B Koodak" panose="00000700000000000000" pitchFamily="2" charset="-78"/>
              </a:rPr>
              <a:t>440.8</a:t>
            </a:r>
            <a:r>
              <a:rPr lang="fa-IR" sz="24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 میلیمتر گزارش </a:t>
            </a:r>
            <a:r>
              <a:rPr lang="fa-IR" sz="2400" dirty="0" smtClean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شد .</a:t>
            </a:r>
            <a:endParaRPr lang="en-US" sz="4000" dirty="0">
              <a:solidFill>
                <a:schemeClr val="accent1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99938" y="1111348"/>
            <a:ext cx="354505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 smtClean="0">
                <a:solidFill>
                  <a:schemeClr val="accent5">
                    <a:lumMod val="75000"/>
                  </a:schemeClr>
                </a:solidFill>
                <a:cs typeface="B Koodak" panose="00000700000000000000" pitchFamily="2" charset="-78"/>
              </a:rPr>
              <a:t>| بارندگی : </a:t>
            </a:r>
            <a:endParaRPr lang="fa-IR" sz="3200" dirty="0">
              <a:solidFill>
                <a:schemeClr val="accent5">
                  <a:lumMod val="75000"/>
                </a:schemeClr>
              </a:solidFill>
              <a:cs typeface="B Koodak" panose="00000700000000000000" pitchFamily="2" charset="-78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85" y="2373380"/>
            <a:ext cx="4667919" cy="3747183"/>
          </a:xfrm>
          <a:prstGeom prst="rect">
            <a:avLst/>
          </a:prstGeom>
          <a:noFill/>
          <a:ln w="635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17008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382</Words>
  <Application>Microsoft Office PowerPoint</Application>
  <PresentationFormat>Widescreen</PresentationFormat>
  <Paragraphs>69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Aviny</vt:lpstr>
      <vt:lpstr>B Koodak</vt:lpstr>
      <vt:lpstr>B Titr</vt:lpstr>
      <vt:lpstr>B Yekan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ANOOSH</dc:creator>
  <cp:lastModifiedBy>ANOOSH</cp:lastModifiedBy>
  <cp:revision>30</cp:revision>
  <dcterms:created xsi:type="dcterms:W3CDTF">2018-12-28T13:59:13Z</dcterms:created>
  <dcterms:modified xsi:type="dcterms:W3CDTF">2018-12-29T06:48:06Z</dcterms:modified>
</cp:coreProperties>
</file>