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87109" autoAdjust="0"/>
  </p:normalViewPr>
  <p:slideViewPr>
    <p:cSldViewPr snapToGrid="0">
      <p:cViewPr varScale="1">
        <p:scale>
          <a:sx n="72" d="100"/>
          <a:sy n="72" d="100"/>
        </p:scale>
        <p:origin x="660"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23B98DD9-7319-4384-9CC6-D8F3A23E67E1}" type="datetimeFigureOut">
              <a:rPr lang="fa-IR" smtClean="0"/>
              <a:t>11/06/1444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B1F0E285-B8C8-43A5-B189-2E0C0C16A11E}" type="slidenum">
              <a:rPr lang="fa-IR" smtClean="0"/>
              <a:t>‹#›</a:t>
            </a:fld>
            <a:endParaRPr lang="fa-IR"/>
          </a:p>
        </p:txBody>
      </p:sp>
    </p:spTree>
    <p:extLst>
      <p:ext uri="{BB962C8B-B14F-4D97-AF65-F5344CB8AC3E}">
        <p14:creationId xmlns:p14="http://schemas.microsoft.com/office/powerpoint/2010/main" val="1286756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2</a:t>
            </a:fld>
            <a:endParaRPr lang="fa-IR"/>
          </a:p>
        </p:txBody>
      </p:sp>
    </p:spTree>
    <p:extLst>
      <p:ext uri="{BB962C8B-B14F-4D97-AF65-F5344CB8AC3E}">
        <p14:creationId xmlns:p14="http://schemas.microsoft.com/office/powerpoint/2010/main" val="2552822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14</a:t>
            </a:fld>
            <a:endParaRPr lang="fa-IR"/>
          </a:p>
        </p:txBody>
      </p:sp>
    </p:spTree>
    <p:extLst>
      <p:ext uri="{BB962C8B-B14F-4D97-AF65-F5344CB8AC3E}">
        <p14:creationId xmlns:p14="http://schemas.microsoft.com/office/powerpoint/2010/main" val="2057083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B2D0B4"/>
                </a:solidFill>
                <a:latin typeface="Times New Roman" panose="02020603050405020304" pitchFamily="18" charset="0"/>
                <a:cs typeface="Times New Roman" panose="02020603050405020304" pitchFamily="18" charset="0"/>
              </a:rPr>
              <a:t>through the following specific objectives: 1) </a:t>
            </a:r>
            <a:r>
              <a:rPr lang="en-US" sz="1200" b="0" i="0" u="none" strike="noStrike" baseline="0" dirty="0">
                <a:solidFill>
                  <a:srgbClr val="FFC000"/>
                </a:solidFill>
                <a:latin typeface="Times New Roman" panose="02020603050405020304" pitchFamily="18" charset="0"/>
                <a:cs typeface="Times New Roman" panose="02020603050405020304" pitchFamily="18" charset="0"/>
              </a:rPr>
              <a:t>maximize the amount of distributed water</a:t>
            </a:r>
            <a:r>
              <a:rPr lang="en-US" sz="1200" b="0" i="0" u="none" strike="noStrike" baseline="0" dirty="0">
                <a:solidFill>
                  <a:srgbClr val="B2D0B4"/>
                </a:solidFill>
                <a:latin typeface="Times New Roman" panose="02020603050405020304" pitchFamily="18" charset="0"/>
                <a:cs typeface="Times New Roman" panose="02020603050405020304" pitchFamily="18" charset="0"/>
              </a:rPr>
              <a:t>, 2) </a:t>
            </a:r>
            <a:r>
              <a:rPr lang="en-US" sz="1200" b="0" i="0" u="none" strike="noStrike" baseline="0" dirty="0">
                <a:solidFill>
                  <a:srgbClr val="FFC000"/>
                </a:solidFill>
                <a:latin typeface="Times New Roman" panose="02020603050405020304" pitchFamily="18" charset="0"/>
                <a:cs typeface="Times New Roman" panose="02020603050405020304" pitchFamily="18" charset="0"/>
              </a:rPr>
              <a:t>maximize the income from water service fees</a:t>
            </a:r>
            <a:r>
              <a:rPr lang="en-US" sz="1200" b="0" i="0" u="none" strike="noStrike" baseline="0" dirty="0">
                <a:solidFill>
                  <a:srgbClr val="B2D0B4"/>
                </a:solidFill>
                <a:latin typeface="Times New Roman" panose="02020603050405020304" pitchFamily="18" charset="0"/>
                <a:cs typeface="Times New Roman" panose="02020603050405020304" pitchFamily="18" charset="0"/>
              </a:rPr>
              <a:t>, 3) </a:t>
            </a:r>
            <a:r>
              <a:rPr lang="en-US" sz="1200" b="0" i="0" u="none" strike="noStrike" baseline="0" dirty="0">
                <a:solidFill>
                  <a:srgbClr val="FFC000"/>
                </a:solidFill>
                <a:latin typeface="Times New Roman" panose="02020603050405020304" pitchFamily="18" charset="0"/>
                <a:cs typeface="Times New Roman" panose="02020603050405020304" pitchFamily="18" charset="0"/>
              </a:rPr>
              <a:t>maximize agricultural and economical water productivity</a:t>
            </a:r>
            <a:r>
              <a:rPr lang="en-US" sz="1200" b="0" i="0" u="none" strike="noStrike" baseline="0" dirty="0">
                <a:solidFill>
                  <a:srgbClr val="B2D0B4"/>
                </a:solidFill>
                <a:latin typeface="Times New Roman" panose="02020603050405020304" pitchFamily="18" charset="0"/>
                <a:cs typeface="Times New Roman" panose="02020603050405020304" pitchFamily="18" charset="0"/>
              </a:rPr>
              <a:t>, and 4) </a:t>
            </a:r>
            <a:r>
              <a:rPr lang="en-US" sz="1200" b="0" i="0" u="none" strike="noStrike" baseline="0" dirty="0">
                <a:solidFill>
                  <a:srgbClr val="FFC000"/>
                </a:solidFill>
                <a:latin typeface="Times New Roman" panose="02020603050405020304" pitchFamily="18" charset="0"/>
                <a:cs typeface="Times New Roman" panose="02020603050405020304" pitchFamily="18" charset="0"/>
              </a:rPr>
              <a:t>reduce the impact of irrigated agriculture activities on soil degradation</a:t>
            </a:r>
            <a:r>
              <a:rPr lang="en-US" sz="1200" b="0" i="0" u="none" strike="noStrike" baseline="0" dirty="0">
                <a:solidFill>
                  <a:srgbClr val="B2D0B4"/>
                </a:solidFill>
                <a:latin typeface="Times New Roman" panose="02020603050405020304" pitchFamily="18" charset="0"/>
                <a:cs typeface="Times New Roman" panose="02020603050405020304" pitchFamily="18" charset="0"/>
              </a:rPr>
              <a:t>. </a:t>
            </a:r>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6</a:t>
            </a:fld>
            <a:endParaRPr lang="fa-IR"/>
          </a:p>
        </p:txBody>
      </p:sp>
    </p:spTree>
    <p:extLst>
      <p:ext uri="{BB962C8B-B14F-4D97-AF65-F5344CB8AC3E}">
        <p14:creationId xmlns:p14="http://schemas.microsoft.com/office/powerpoint/2010/main" val="3069311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7</a:t>
            </a:fld>
            <a:endParaRPr lang="fa-IR"/>
          </a:p>
        </p:txBody>
      </p:sp>
    </p:spTree>
    <p:extLst>
      <p:ext uri="{BB962C8B-B14F-4D97-AF65-F5344CB8AC3E}">
        <p14:creationId xmlns:p14="http://schemas.microsoft.com/office/powerpoint/2010/main" val="3760227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8</a:t>
            </a:fld>
            <a:endParaRPr lang="fa-IR"/>
          </a:p>
        </p:txBody>
      </p:sp>
    </p:spTree>
    <p:extLst>
      <p:ext uri="{BB962C8B-B14F-4D97-AF65-F5344CB8AC3E}">
        <p14:creationId xmlns:p14="http://schemas.microsoft.com/office/powerpoint/2010/main" val="1754758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9</a:t>
            </a:fld>
            <a:endParaRPr lang="fa-IR"/>
          </a:p>
        </p:txBody>
      </p:sp>
    </p:spTree>
    <p:extLst>
      <p:ext uri="{BB962C8B-B14F-4D97-AF65-F5344CB8AC3E}">
        <p14:creationId xmlns:p14="http://schemas.microsoft.com/office/powerpoint/2010/main" val="1261470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Arial" panose="020B0604020202020204" pitchFamily="34" charset="0"/>
              </a:rPr>
              <a:t>Cluster CS5 showed large variability in irrigated area and number of users, </a:t>
            </a:r>
            <a:r>
              <a:rPr lang="en-US" dirty="0" err="1">
                <a:effectLst/>
                <a:latin typeface="Arial" panose="020B0604020202020204" pitchFamily="34" charset="0"/>
              </a:rPr>
              <a:t>eventhough</a:t>
            </a:r>
            <a:r>
              <a:rPr lang="en-US" dirty="0">
                <a:effectLst/>
                <a:latin typeface="Arial" panose="020B0604020202020204" pitchFamily="34" charset="0"/>
              </a:rPr>
              <a:t> its statistics exhibit that its IDs are of median size.</a:t>
            </a:r>
            <a:br>
              <a:rPr lang="en-US" dirty="0"/>
            </a:br>
            <a:r>
              <a:rPr lang="en-US" dirty="0">
                <a:effectLst/>
                <a:latin typeface="Arial" panose="020B0604020202020204" pitchFamily="34" charset="0"/>
              </a:rPr>
              <a:t>On the other hand, its IDs are homogeneous in infrastructure, volume and production value, maintenance cost, soil degradation, and supply</a:t>
            </a:r>
            <a:br>
              <a:rPr lang="en-US" dirty="0"/>
            </a:br>
            <a:r>
              <a:rPr lang="en-US" dirty="0">
                <a:effectLst/>
                <a:latin typeface="Arial" panose="020B0604020202020204" pitchFamily="34" charset="0"/>
              </a:rPr>
              <a:t>and conducting source. By main crop volume, this cluster is composed of forage producer IDs </a:t>
            </a:r>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10</a:t>
            </a:fld>
            <a:endParaRPr lang="fa-IR"/>
          </a:p>
        </p:txBody>
      </p:sp>
    </p:spTree>
    <p:extLst>
      <p:ext uri="{BB962C8B-B14F-4D97-AF65-F5344CB8AC3E}">
        <p14:creationId xmlns:p14="http://schemas.microsoft.com/office/powerpoint/2010/main" val="4186031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Arial" panose="020B0604020202020204" pitchFamily="34" charset="0"/>
              </a:rPr>
              <a:t>Input oriented DEA </a:t>
            </a:r>
            <a:r>
              <a:rPr lang="en-US" dirty="0" err="1">
                <a:effectLst/>
                <a:latin typeface="Arial" panose="020B0604020202020204" pitchFamily="34" charset="0"/>
              </a:rPr>
              <a:t>efficency</a:t>
            </a:r>
            <a:r>
              <a:rPr lang="en-US" dirty="0">
                <a:effectLst/>
                <a:latin typeface="Arial" panose="020B0604020202020204" pitchFamily="34" charset="0"/>
              </a:rPr>
              <a:t> analysis was conducted using the input-output variables and indicators shown in Table 6.</a:t>
            </a:r>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11</a:t>
            </a:fld>
            <a:endParaRPr lang="fa-IR"/>
          </a:p>
        </p:txBody>
      </p:sp>
    </p:spTree>
    <p:extLst>
      <p:ext uri="{BB962C8B-B14F-4D97-AF65-F5344CB8AC3E}">
        <p14:creationId xmlns:p14="http://schemas.microsoft.com/office/powerpoint/2010/main" val="3127939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Arial" panose="020B0604020202020204" pitchFamily="34" charset="0"/>
              </a:rPr>
              <a:t>The IDs 23 and 31 should change to a constant return to scale, by increasing the volume and value of their production through better</a:t>
            </a:r>
            <a:br>
              <a:rPr lang="en-US" dirty="0"/>
            </a:br>
            <a:r>
              <a:rPr lang="en-US" dirty="0">
                <a:effectLst/>
                <a:latin typeface="Arial" panose="020B0604020202020204" pitchFamily="34" charset="0"/>
              </a:rPr>
              <a:t>agricultural practices, or introducing high output and value crops. The remaining IDs should reduce their water loses, introduce better</a:t>
            </a:r>
            <a:br>
              <a:rPr lang="en-US" dirty="0"/>
            </a:br>
            <a:r>
              <a:rPr lang="en-US" dirty="0">
                <a:effectLst/>
                <a:latin typeface="Arial" panose="020B0604020202020204" pitchFamily="34" charset="0"/>
              </a:rPr>
              <a:t>agricultural practices or look for crops of larger yield and value.</a:t>
            </a:r>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12</a:t>
            </a:fld>
            <a:endParaRPr lang="fa-IR"/>
          </a:p>
        </p:txBody>
      </p:sp>
    </p:spTree>
    <p:extLst>
      <p:ext uri="{BB962C8B-B14F-4D97-AF65-F5344CB8AC3E}">
        <p14:creationId xmlns:p14="http://schemas.microsoft.com/office/powerpoint/2010/main" val="12153766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2">
                    <a:lumMod val="10000"/>
                  </a:schemeClr>
                </a:solidFill>
                <a:latin typeface="Pinar-DS2 Regular" pitchFamily="2" charset="-78"/>
                <a:cs typeface="Pinar-DS2 Regular" pitchFamily="2" charset="-78"/>
              </a:rPr>
              <a:t>. In general, collection of fees for water services allowed for compensation of the costs from </a:t>
            </a:r>
            <a:r>
              <a:rPr lang="en-US" sz="1200" dirty="0" err="1">
                <a:solidFill>
                  <a:schemeClr val="bg2">
                    <a:lumMod val="10000"/>
                  </a:schemeClr>
                </a:solidFill>
                <a:latin typeface="Pinar-DS2 Regular" pitchFamily="2" charset="-78"/>
                <a:cs typeface="Pinar-DS2 Regular" pitchFamily="2" charset="-78"/>
              </a:rPr>
              <a:t>mangement</a:t>
            </a:r>
            <a:r>
              <a:rPr lang="en-US" sz="1200" dirty="0">
                <a:solidFill>
                  <a:schemeClr val="bg2">
                    <a:lumMod val="10000"/>
                  </a:schemeClr>
                </a:solidFill>
                <a:latin typeface="Pinar-DS2 Regular" pitchFamily="2" charset="-78"/>
                <a:cs typeface="Pinar-DS2 Regular" pitchFamily="2" charset="-78"/>
              </a:rPr>
              <a:t>, operation, and conservation activities. </a:t>
            </a:r>
          </a:p>
          <a:p>
            <a:endParaRPr lang="fa-IR" dirty="0"/>
          </a:p>
        </p:txBody>
      </p:sp>
      <p:sp>
        <p:nvSpPr>
          <p:cNvPr id="4" name="Slide Number Placeholder 3"/>
          <p:cNvSpPr>
            <a:spLocks noGrp="1"/>
          </p:cNvSpPr>
          <p:nvPr>
            <p:ph type="sldNum" sz="quarter" idx="5"/>
          </p:nvPr>
        </p:nvSpPr>
        <p:spPr/>
        <p:txBody>
          <a:bodyPr/>
          <a:lstStyle/>
          <a:p>
            <a:fld id="{B1F0E285-B8C8-43A5-B189-2E0C0C16A11E}" type="slidenum">
              <a:rPr lang="fa-IR" smtClean="0"/>
              <a:t>13</a:t>
            </a:fld>
            <a:endParaRPr lang="fa-IR"/>
          </a:p>
        </p:txBody>
      </p:sp>
    </p:spTree>
    <p:extLst>
      <p:ext uri="{BB962C8B-B14F-4D97-AF65-F5344CB8AC3E}">
        <p14:creationId xmlns:p14="http://schemas.microsoft.com/office/powerpoint/2010/main" val="3780610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2401B-40E3-E87E-8371-0EC14A6C93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81A05C1-8E35-B861-C4CC-7D4118EFE71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89A19CF1-C8CE-E089-0840-7BBF808B98F4}"/>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5" name="Footer Placeholder 4">
            <a:extLst>
              <a:ext uri="{FF2B5EF4-FFF2-40B4-BE49-F238E27FC236}">
                <a16:creationId xmlns:a16="http://schemas.microsoft.com/office/drawing/2014/main" id="{83F17DDF-DBBB-3986-BD47-939A63C7CA16}"/>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3C749211-771B-5606-453D-15A925ABFB81}"/>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121472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BD841-D1C4-05AB-887F-1AE05C0564C2}"/>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F45F6046-1159-0FE0-DCB9-C5BFFB84159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404BDF4-9ED3-96B2-74C1-EDC3EFC10B0A}"/>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5" name="Footer Placeholder 4">
            <a:extLst>
              <a:ext uri="{FF2B5EF4-FFF2-40B4-BE49-F238E27FC236}">
                <a16:creationId xmlns:a16="http://schemas.microsoft.com/office/drawing/2014/main" id="{AC3A5A62-8C47-7F2A-5EFF-CB2BF42D914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31720285-3B0A-B9A6-CD6A-CC09AB73F682}"/>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1005567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DBE11B-1A51-F844-8D69-9BEE5CB3078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CB2C6E36-62F1-5438-9940-E2863ECD8B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CAEA3136-0FE4-3C5C-DA05-D9D1C823CF7C}"/>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5" name="Footer Placeholder 4">
            <a:extLst>
              <a:ext uri="{FF2B5EF4-FFF2-40B4-BE49-F238E27FC236}">
                <a16:creationId xmlns:a16="http://schemas.microsoft.com/office/drawing/2014/main" id="{12FEE0CD-4FE9-6CCD-926F-99E0DC935DDE}"/>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E41DF6B1-926C-CB25-E415-EEF636299C77}"/>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1661290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2FE86-07F0-74B6-6A39-99447AF95D4B}"/>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48CF65F5-76BA-49EC-BB45-DC0D6B229D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96F9F33D-63AF-EE12-57BF-FF079018CC17}"/>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5" name="Footer Placeholder 4">
            <a:extLst>
              <a:ext uri="{FF2B5EF4-FFF2-40B4-BE49-F238E27FC236}">
                <a16:creationId xmlns:a16="http://schemas.microsoft.com/office/drawing/2014/main" id="{D4E2460E-8854-58C3-AF33-911769E86929}"/>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7E08D991-5FF9-A1E0-83F0-F0505AC378D1}"/>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4120715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A4414-9CE9-BAD0-A0A1-230DAC75FC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6445EBBC-16E5-6FEB-B996-7F610A73C8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CB0A2E-171F-2AB4-89F1-2E87FC85299C}"/>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5" name="Footer Placeholder 4">
            <a:extLst>
              <a:ext uri="{FF2B5EF4-FFF2-40B4-BE49-F238E27FC236}">
                <a16:creationId xmlns:a16="http://schemas.microsoft.com/office/drawing/2014/main" id="{638A6298-88C8-9765-78CD-23123B7CAF2B}"/>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E34C355A-B40C-AF91-8D7F-71AF6D602EE7}"/>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2136758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3D36B-7EDE-B6FA-09DD-54703606DFE2}"/>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F73A7B1E-6200-1BA3-F3BF-393B96F6AB3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A92A7C0E-F7E9-73EE-7FB7-DB34856DDE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D2FF15CD-2AD6-C4E4-F77B-A107ADD1CBFB}"/>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6" name="Footer Placeholder 5">
            <a:extLst>
              <a:ext uri="{FF2B5EF4-FFF2-40B4-BE49-F238E27FC236}">
                <a16:creationId xmlns:a16="http://schemas.microsoft.com/office/drawing/2014/main" id="{749B398E-1FEA-2F6B-7C42-87B1412FEE14}"/>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1460EDDA-7879-E89E-32A0-D1D1DD9F697C}"/>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3373811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A535B-58A0-C0C0-CE76-32DB815D0F3E}"/>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924008F3-3639-1B68-E6B2-D2E8AB6DC9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932569-EA16-C1E4-B27B-80FC9F55E3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44DBB752-AF5C-30AC-3D1C-B40088F603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3ED3FD-AF28-E6E4-4A33-DBDEC4ECFBE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21CF3423-D238-2853-3238-5DFF4EE943DD}"/>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8" name="Footer Placeholder 7">
            <a:extLst>
              <a:ext uri="{FF2B5EF4-FFF2-40B4-BE49-F238E27FC236}">
                <a16:creationId xmlns:a16="http://schemas.microsoft.com/office/drawing/2014/main" id="{DEE0B561-C95F-60F7-BCD0-044EC05D5B3E}"/>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6D37A106-1D55-DC2C-1CDD-A1061CFFB350}"/>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805237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416C4-D075-7421-7A44-C339448C6930}"/>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01CF4BF7-5376-A809-36B0-D956980C0B76}"/>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4" name="Footer Placeholder 3">
            <a:extLst>
              <a:ext uri="{FF2B5EF4-FFF2-40B4-BE49-F238E27FC236}">
                <a16:creationId xmlns:a16="http://schemas.microsoft.com/office/drawing/2014/main" id="{FFD87E80-EC11-E3AE-B51A-F00FDE0231C2}"/>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02794D52-D3F7-C4AF-C718-304E9F219F44}"/>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381630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25E785-0887-2E8D-286B-6C0E2607FA94}"/>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3" name="Footer Placeholder 2">
            <a:extLst>
              <a:ext uri="{FF2B5EF4-FFF2-40B4-BE49-F238E27FC236}">
                <a16:creationId xmlns:a16="http://schemas.microsoft.com/office/drawing/2014/main" id="{CCAEF510-7977-F7AB-C808-BC42E7F8E2B0}"/>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AB4F7B55-3578-6C1E-1531-F1A81DAF670F}"/>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2213952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2041C-6395-2956-B72F-50A02219A0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C2D45D12-8E01-1A2E-FF01-E0A46244C3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1415FBC4-B8A5-1C9F-6B84-9C311B2161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1423E0-7018-1F83-3749-32E3FC731D86}"/>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6" name="Footer Placeholder 5">
            <a:extLst>
              <a:ext uri="{FF2B5EF4-FFF2-40B4-BE49-F238E27FC236}">
                <a16:creationId xmlns:a16="http://schemas.microsoft.com/office/drawing/2014/main" id="{8ADB92E7-BF5F-EEF7-667D-5567B6696AEF}"/>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D61A69B5-BE6C-91FA-ABD2-2FAFD9D2637A}"/>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26696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4D458-2F08-3FC7-824A-A18444F722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4135FC09-5ADC-42B2-2B4D-9291DD3F82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BF880E23-F460-2270-8FEB-D7967BD6BA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56F22D-BA2E-A2D1-1CEB-9DDB414D262C}"/>
              </a:ext>
            </a:extLst>
          </p:cNvPr>
          <p:cNvSpPr>
            <a:spLocks noGrp="1"/>
          </p:cNvSpPr>
          <p:nvPr>
            <p:ph type="dt" sz="half" idx="10"/>
          </p:nvPr>
        </p:nvSpPr>
        <p:spPr/>
        <p:txBody>
          <a:bodyPr/>
          <a:lstStyle/>
          <a:p>
            <a:fld id="{7F01BD2E-2124-48E9-8BBD-2230E8DFC479}" type="datetimeFigureOut">
              <a:rPr lang="fa-IR" smtClean="0"/>
              <a:t>11/06/1444</a:t>
            </a:fld>
            <a:endParaRPr lang="fa-IR"/>
          </a:p>
        </p:txBody>
      </p:sp>
      <p:sp>
        <p:nvSpPr>
          <p:cNvPr id="6" name="Footer Placeholder 5">
            <a:extLst>
              <a:ext uri="{FF2B5EF4-FFF2-40B4-BE49-F238E27FC236}">
                <a16:creationId xmlns:a16="http://schemas.microsoft.com/office/drawing/2014/main" id="{72C3D757-6E3D-CC19-1F78-B5B5DD159819}"/>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B904E46F-EC5A-0E16-6963-24A53E7A24B5}"/>
              </a:ext>
            </a:extLst>
          </p:cNvPr>
          <p:cNvSpPr>
            <a:spLocks noGrp="1"/>
          </p:cNvSpPr>
          <p:nvPr>
            <p:ph type="sldNum" sz="quarter" idx="12"/>
          </p:nvPr>
        </p:nvSpPr>
        <p:spPr/>
        <p:txBody>
          <a:bodyPr/>
          <a:lstStyle/>
          <a:p>
            <a:fld id="{02B5B7BC-18F4-42C8-AC3B-4065DAC37C57}" type="slidenum">
              <a:rPr lang="fa-IR" smtClean="0"/>
              <a:t>‹#›</a:t>
            </a:fld>
            <a:endParaRPr lang="fa-IR"/>
          </a:p>
        </p:txBody>
      </p:sp>
    </p:spTree>
    <p:extLst>
      <p:ext uri="{BB962C8B-B14F-4D97-AF65-F5344CB8AC3E}">
        <p14:creationId xmlns:p14="http://schemas.microsoft.com/office/powerpoint/2010/main" val="496038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B2FF77-991E-3AD9-72DB-7B714230F1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76764693-3392-C1B3-9797-354F9E4BDE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79A8534A-8EF8-AE64-9D2F-15D10B23CF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1BD2E-2124-48E9-8BBD-2230E8DFC479}" type="datetimeFigureOut">
              <a:rPr lang="fa-IR" smtClean="0"/>
              <a:t>11/06/1444</a:t>
            </a:fld>
            <a:endParaRPr lang="fa-IR"/>
          </a:p>
        </p:txBody>
      </p:sp>
      <p:sp>
        <p:nvSpPr>
          <p:cNvPr id="5" name="Footer Placeholder 4">
            <a:extLst>
              <a:ext uri="{FF2B5EF4-FFF2-40B4-BE49-F238E27FC236}">
                <a16:creationId xmlns:a16="http://schemas.microsoft.com/office/drawing/2014/main" id="{157E5D48-403A-D67D-BBD8-36A4396A89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EEB3F4B9-961B-50D6-D790-014A0C6A58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B5B7BC-18F4-42C8-AC3B-4065DAC37C57}" type="slidenum">
              <a:rPr lang="fa-IR" smtClean="0"/>
              <a:t>‹#›</a:t>
            </a:fld>
            <a:endParaRPr lang="fa-IR"/>
          </a:p>
        </p:txBody>
      </p:sp>
    </p:spTree>
    <p:extLst>
      <p:ext uri="{BB962C8B-B14F-4D97-AF65-F5344CB8AC3E}">
        <p14:creationId xmlns:p14="http://schemas.microsoft.com/office/powerpoint/2010/main" val="2125185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8.sv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8.sv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A24B122-4023-43BE-976B-8F3D076AEE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EFACB3D4-42D9-9B5A-84A8-2503CB355A3E}"/>
              </a:ext>
            </a:extLst>
          </p:cNvPr>
          <p:cNvSpPr/>
          <p:nvPr/>
        </p:nvSpPr>
        <p:spPr>
          <a:xfrm>
            <a:off x="238539" y="556591"/>
            <a:ext cx="6546574" cy="33739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a:extLst>
              <a:ext uri="{FF2B5EF4-FFF2-40B4-BE49-F238E27FC236}">
                <a16:creationId xmlns:a16="http://schemas.microsoft.com/office/drawing/2014/main" id="{C6C46CA7-2573-3F73-69B3-3880F5B2CB29}"/>
              </a:ext>
            </a:extLst>
          </p:cNvPr>
          <p:cNvSpPr txBox="1"/>
          <p:nvPr/>
        </p:nvSpPr>
        <p:spPr>
          <a:xfrm>
            <a:off x="977348" y="901148"/>
            <a:ext cx="5068956" cy="2446824"/>
          </a:xfrm>
          <a:prstGeom prst="rect">
            <a:avLst/>
          </a:prstGeom>
          <a:noFill/>
          <a:ln>
            <a:solidFill>
              <a:schemeClr val="bg1"/>
            </a:solidFill>
          </a:ln>
        </p:spPr>
        <p:txBody>
          <a:bodyPr wrap="square" rtlCol="1">
            <a:spAutoFit/>
          </a:bodyPr>
          <a:lstStyle/>
          <a:p>
            <a:pPr algn="justLow">
              <a:lnSpc>
                <a:spcPct val="150000"/>
              </a:lnSpc>
            </a:pPr>
            <a:r>
              <a:rPr lang="en-US" sz="2800" dirty="0">
                <a:solidFill>
                  <a:schemeClr val="bg1"/>
                </a:solidFill>
                <a:latin typeface="Pinar-DS2-FD Black" pitchFamily="2" charset="-78"/>
                <a:cs typeface="Pinar-DS2-FD Black" pitchFamily="2" charset="-78"/>
              </a:rPr>
              <a:t>Performance assessment of irrigation </a:t>
            </a:r>
            <a:r>
              <a:rPr lang="en-US" sz="2400" dirty="0">
                <a:solidFill>
                  <a:schemeClr val="bg1"/>
                </a:solidFill>
                <a:latin typeface="Pinar-DS2-FD Bold" pitchFamily="2" charset="-78"/>
                <a:cs typeface="Pinar-DS2-FD Bold" pitchFamily="2" charset="-78"/>
              </a:rPr>
              <a:t>districts in Mexico through technical efficiency analysis </a:t>
            </a:r>
            <a:endParaRPr lang="en-US" sz="2800" dirty="0">
              <a:solidFill>
                <a:schemeClr val="bg1"/>
              </a:solidFill>
              <a:latin typeface="Pinar-DS2-FD Bold" pitchFamily="2" charset="-78"/>
              <a:cs typeface="Pinar-DS2-FD Bold" pitchFamily="2" charset="-78"/>
            </a:endParaRPr>
          </a:p>
        </p:txBody>
      </p:sp>
      <p:sp>
        <p:nvSpPr>
          <p:cNvPr id="6" name="Rectangle 5">
            <a:extLst>
              <a:ext uri="{FF2B5EF4-FFF2-40B4-BE49-F238E27FC236}">
                <a16:creationId xmlns:a16="http://schemas.microsoft.com/office/drawing/2014/main" id="{FC581839-63A5-F4D9-3EB4-7201B0BB30AF}"/>
              </a:ext>
            </a:extLst>
          </p:cNvPr>
          <p:cNvSpPr/>
          <p:nvPr/>
        </p:nvSpPr>
        <p:spPr>
          <a:xfrm>
            <a:off x="238539" y="3526284"/>
            <a:ext cx="4019562" cy="8925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a:extLst>
              <a:ext uri="{FF2B5EF4-FFF2-40B4-BE49-F238E27FC236}">
                <a16:creationId xmlns:a16="http://schemas.microsoft.com/office/drawing/2014/main" id="{8E926793-317D-DE81-EB74-0345515C62EE}"/>
              </a:ext>
            </a:extLst>
          </p:cNvPr>
          <p:cNvSpPr txBox="1"/>
          <p:nvPr/>
        </p:nvSpPr>
        <p:spPr>
          <a:xfrm>
            <a:off x="238539" y="3472419"/>
            <a:ext cx="4019562" cy="1015663"/>
          </a:xfrm>
          <a:prstGeom prst="rect">
            <a:avLst/>
          </a:prstGeom>
          <a:noFill/>
        </p:spPr>
        <p:txBody>
          <a:bodyPr wrap="square" rtlCol="1">
            <a:spAutoFit/>
          </a:bodyPr>
          <a:lstStyle/>
          <a:p>
            <a:r>
              <a:rPr lang="en-US" sz="2000" dirty="0">
                <a:solidFill>
                  <a:schemeClr val="bg2">
                    <a:lumMod val="25000"/>
                  </a:schemeClr>
                </a:solidFill>
                <a:latin typeface="+mj-lt"/>
                <a:cs typeface="Pinar-DS2-FD Bold" pitchFamily="2" charset="-78"/>
              </a:rPr>
              <a:t>Anabel Altamirano Aguilar et al, 2019</a:t>
            </a:r>
          </a:p>
          <a:p>
            <a:r>
              <a:rPr lang="en-US" sz="2000" dirty="0">
                <a:solidFill>
                  <a:schemeClr val="bg2">
                    <a:lumMod val="25000"/>
                  </a:schemeClr>
                </a:solidFill>
                <a:latin typeface="+mj-lt"/>
                <a:cs typeface="Pinar-DS2-FD Bold" pitchFamily="2" charset="-78"/>
              </a:rPr>
              <a:t>Professor: Dr. </a:t>
            </a:r>
            <a:r>
              <a:rPr lang="en-US" sz="2000" dirty="0" err="1">
                <a:solidFill>
                  <a:schemeClr val="bg2">
                    <a:lumMod val="25000"/>
                  </a:schemeClr>
                </a:solidFill>
                <a:latin typeface="+mj-lt"/>
                <a:cs typeface="Pinar-DS2-FD Bold" pitchFamily="2" charset="-78"/>
              </a:rPr>
              <a:t>Farhad</a:t>
            </a:r>
            <a:r>
              <a:rPr lang="en-US" sz="2000" dirty="0">
                <a:solidFill>
                  <a:schemeClr val="bg2">
                    <a:lumMod val="25000"/>
                  </a:schemeClr>
                </a:solidFill>
                <a:latin typeface="+mj-lt"/>
                <a:cs typeface="Pinar-DS2-FD Bold" pitchFamily="2" charset="-78"/>
              </a:rPr>
              <a:t> Mirzaei</a:t>
            </a:r>
            <a:endParaRPr lang="en-US" sz="2800" dirty="0">
              <a:solidFill>
                <a:schemeClr val="bg2">
                  <a:lumMod val="25000"/>
                </a:schemeClr>
              </a:solidFill>
              <a:latin typeface="+mj-lt"/>
              <a:cs typeface="Pinar-DS2-FD Bold" pitchFamily="2" charset="-78"/>
            </a:endParaRPr>
          </a:p>
          <a:p>
            <a:r>
              <a:rPr lang="en-US" sz="2000" dirty="0">
                <a:solidFill>
                  <a:schemeClr val="bg2">
                    <a:lumMod val="25000"/>
                  </a:schemeClr>
                </a:solidFill>
                <a:latin typeface="+mj-lt"/>
                <a:cs typeface="Pinar-DS2-FD Bold" pitchFamily="2" charset="-78"/>
              </a:rPr>
              <a:t>Presentation by: Reza </a:t>
            </a:r>
            <a:r>
              <a:rPr lang="en-US" sz="2000" dirty="0" err="1">
                <a:solidFill>
                  <a:schemeClr val="bg2">
                    <a:lumMod val="25000"/>
                  </a:schemeClr>
                </a:solidFill>
                <a:latin typeface="+mj-lt"/>
                <a:cs typeface="Pinar-DS2-FD Bold" pitchFamily="2" charset="-78"/>
              </a:rPr>
              <a:t>Delbaz</a:t>
            </a:r>
            <a:r>
              <a:rPr lang="en-US" sz="2000" dirty="0">
                <a:solidFill>
                  <a:schemeClr val="bg2">
                    <a:lumMod val="25000"/>
                  </a:schemeClr>
                </a:solidFill>
                <a:latin typeface="+mj-lt"/>
                <a:cs typeface="Pinar-DS2-FD Bold" pitchFamily="2" charset="-78"/>
              </a:rPr>
              <a:t> - </a:t>
            </a:r>
            <a:r>
              <a:rPr lang="en-US" sz="2000" dirty="0">
                <a:solidFill>
                  <a:schemeClr val="bg2">
                    <a:lumMod val="25000"/>
                  </a:schemeClr>
                </a:solidFill>
                <a:latin typeface="+mj-lt"/>
                <a:cs typeface="Pinar-DS2-FD Black" pitchFamily="2" charset="-78"/>
              </a:rPr>
              <a:t>2023</a:t>
            </a:r>
            <a:endParaRPr lang="fa-IR" sz="2000" dirty="0">
              <a:solidFill>
                <a:schemeClr val="bg2">
                  <a:lumMod val="25000"/>
                </a:schemeClr>
              </a:solidFill>
              <a:latin typeface="+mj-lt"/>
              <a:cs typeface="Pinar-DS2-FD Black" pitchFamily="2" charset="-78"/>
            </a:endParaRPr>
          </a:p>
        </p:txBody>
      </p:sp>
      <p:sp>
        <p:nvSpPr>
          <p:cNvPr id="12" name="Rectangle 11">
            <a:extLst>
              <a:ext uri="{FF2B5EF4-FFF2-40B4-BE49-F238E27FC236}">
                <a16:creationId xmlns:a16="http://schemas.microsoft.com/office/drawing/2014/main" id="{6628D847-8933-C0D4-6083-5BA8F5BD93BB}"/>
              </a:ext>
            </a:extLst>
          </p:cNvPr>
          <p:cNvSpPr/>
          <p:nvPr/>
        </p:nvSpPr>
        <p:spPr>
          <a:xfrm>
            <a:off x="11859904" y="0"/>
            <a:ext cx="33209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712A6E56-EBCF-DEF1-AC26-D254AF0546D2}"/>
              </a:ext>
            </a:extLst>
          </p:cNvPr>
          <p:cNvSpPr/>
          <p:nvPr/>
        </p:nvSpPr>
        <p:spPr>
          <a:xfrm>
            <a:off x="0" y="6858000"/>
            <a:ext cx="332096" cy="68580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205267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2EF3FE-3D74-FE76-D3F3-EF4F943F9B83}"/>
              </a:ext>
            </a:extLst>
          </p:cNvPr>
          <p:cNvPicPr>
            <a:picLocks noChangeAspect="1"/>
          </p:cNvPicPr>
          <p:nvPr/>
        </p:nvPicPr>
        <p:blipFill rotWithShape="1">
          <a:blip r:embed="rId3">
            <a:extLst>
              <a:ext uri="{28A0092B-C50C-407E-A947-70E740481C1C}">
                <a14:useLocalDpi xmlns:a14="http://schemas.microsoft.com/office/drawing/2010/main" val="0"/>
              </a:ext>
            </a:extLst>
          </a:blip>
          <a:srcRect t="12480" b="12480"/>
          <a:stretch/>
        </p:blipFill>
        <p:spPr>
          <a:xfrm>
            <a:off x="-1" y="1659"/>
            <a:ext cx="12306697" cy="6922517"/>
          </a:xfrm>
          <a:prstGeom prst="rect">
            <a:avLst/>
          </a:prstGeom>
        </p:spPr>
      </p:pic>
      <p:sp>
        <p:nvSpPr>
          <p:cNvPr id="4" name="TextBox 3">
            <a:extLst>
              <a:ext uri="{FF2B5EF4-FFF2-40B4-BE49-F238E27FC236}">
                <a16:creationId xmlns:a16="http://schemas.microsoft.com/office/drawing/2014/main" id="{6583ACF9-37B6-7AE6-4ACB-DEB7D0B7EC07}"/>
              </a:ext>
            </a:extLst>
          </p:cNvPr>
          <p:cNvSpPr txBox="1"/>
          <p:nvPr/>
        </p:nvSpPr>
        <p:spPr>
          <a:xfrm>
            <a:off x="184484" y="3257014"/>
            <a:ext cx="11823032" cy="3600986"/>
          </a:xfrm>
          <a:prstGeom prst="rect">
            <a:avLst/>
          </a:prstGeom>
          <a:noFill/>
        </p:spPr>
        <p:txBody>
          <a:bodyPr wrap="square" rtlCol="1">
            <a:spAutoFit/>
          </a:bodyPr>
          <a:lstStyle/>
          <a:p>
            <a:pPr algn="just">
              <a:lnSpc>
                <a:spcPct val="150000"/>
              </a:lnSpc>
            </a:pPr>
            <a:r>
              <a:rPr lang="en-US" sz="2800" dirty="0">
                <a:solidFill>
                  <a:schemeClr val="bg1"/>
                </a:solidFill>
                <a:latin typeface="Pinar-DS2 Regular" pitchFamily="2" charset="-78"/>
                <a:cs typeface="Pinar-DS2 Regular" pitchFamily="2" charset="-78"/>
              </a:rPr>
              <a:t>An input oriented DEA CCR and BCC models were implemented, which includes three domains:</a:t>
            </a:r>
          </a:p>
          <a:p>
            <a:pPr algn="just">
              <a:lnSpc>
                <a:spcPct val="150000"/>
              </a:lnSpc>
            </a:pPr>
            <a:r>
              <a:rPr lang="en-US" sz="2800" dirty="0">
                <a:solidFill>
                  <a:schemeClr val="accent4"/>
                </a:solidFill>
                <a:latin typeface="Pinar DS4 Black" pitchFamily="2" charset="-78"/>
                <a:cs typeface="Pinar DS4 Black" pitchFamily="2" charset="-78"/>
              </a:rPr>
              <a:t> 1) </a:t>
            </a:r>
            <a:r>
              <a:rPr lang="en-US" sz="2800" dirty="0">
                <a:solidFill>
                  <a:schemeClr val="bg1"/>
                </a:solidFill>
                <a:latin typeface="Pinar DS4 Black" pitchFamily="2" charset="-78"/>
                <a:cs typeface="Pinar DS4 Black" pitchFamily="2" charset="-78"/>
              </a:rPr>
              <a:t>Delivered service </a:t>
            </a:r>
          </a:p>
          <a:p>
            <a:pPr algn="just">
              <a:lnSpc>
                <a:spcPct val="150000"/>
              </a:lnSpc>
            </a:pPr>
            <a:r>
              <a:rPr lang="en-US" sz="2800" dirty="0">
                <a:solidFill>
                  <a:schemeClr val="accent4"/>
                </a:solidFill>
                <a:latin typeface="Pinar DS4 Black" pitchFamily="2" charset="-78"/>
                <a:cs typeface="Pinar DS4 Black" pitchFamily="2" charset="-78"/>
              </a:rPr>
              <a:t>2) </a:t>
            </a:r>
            <a:r>
              <a:rPr lang="en-US" sz="2800" dirty="0">
                <a:solidFill>
                  <a:schemeClr val="bg1"/>
                </a:solidFill>
                <a:latin typeface="Pinar DS4 Black" pitchFamily="2" charset="-78"/>
                <a:cs typeface="Pinar DS4 Black" pitchFamily="2" charset="-78"/>
              </a:rPr>
              <a:t>Productive efficiency</a:t>
            </a:r>
          </a:p>
          <a:p>
            <a:pPr algn="just">
              <a:lnSpc>
                <a:spcPct val="150000"/>
              </a:lnSpc>
            </a:pPr>
            <a:r>
              <a:rPr lang="en-US" sz="2800" dirty="0">
                <a:solidFill>
                  <a:schemeClr val="accent4"/>
                </a:solidFill>
                <a:latin typeface="Pinar DS4 Black" pitchFamily="2" charset="-78"/>
                <a:cs typeface="Pinar DS4 Black" pitchFamily="2" charset="-78"/>
              </a:rPr>
              <a:t>3) </a:t>
            </a:r>
            <a:r>
              <a:rPr lang="en-US" sz="2800" dirty="0">
                <a:solidFill>
                  <a:schemeClr val="bg1"/>
                </a:solidFill>
                <a:latin typeface="Pinar DS4 Black" pitchFamily="2" charset="-78"/>
                <a:cs typeface="Pinar DS4 Black" pitchFamily="2" charset="-78"/>
              </a:rPr>
              <a:t>Environmental Performance</a:t>
            </a:r>
          </a:p>
          <a:p>
            <a:endParaRPr lang="fa-IR" dirty="0">
              <a:solidFill>
                <a:schemeClr val="bg2">
                  <a:lumMod val="25000"/>
                </a:schemeClr>
              </a:solidFill>
            </a:endParaRPr>
          </a:p>
        </p:txBody>
      </p:sp>
      <p:pic>
        <p:nvPicPr>
          <p:cNvPr id="3" name="Picture 2">
            <a:extLst>
              <a:ext uri="{FF2B5EF4-FFF2-40B4-BE49-F238E27FC236}">
                <a16:creationId xmlns:a16="http://schemas.microsoft.com/office/drawing/2014/main" id="{F57AC0BE-85B2-C472-E883-969903A1F477}"/>
              </a:ext>
            </a:extLst>
          </p:cNvPr>
          <p:cNvPicPr>
            <a:picLocks noChangeAspect="1"/>
          </p:cNvPicPr>
          <p:nvPr/>
        </p:nvPicPr>
        <p:blipFill rotWithShape="1">
          <a:blip r:embed="rId4">
            <a:extLst>
              <a:ext uri="{28A0092B-C50C-407E-A947-70E740481C1C}">
                <a14:useLocalDpi xmlns:a14="http://schemas.microsoft.com/office/drawing/2010/main" val="0"/>
              </a:ext>
            </a:extLst>
          </a:blip>
          <a:srcRect t="7813" b="7813"/>
          <a:stretch/>
        </p:blipFill>
        <p:spPr>
          <a:xfrm>
            <a:off x="-1" y="0"/>
            <a:ext cx="12306697" cy="6922517"/>
          </a:xfrm>
          <a:prstGeom prst="rect">
            <a:avLst/>
          </a:prstGeom>
        </p:spPr>
      </p:pic>
      <p:sp>
        <p:nvSpPr>
          <p:cNvPr id="2" name="TextBox 1">
            <a:extLst>
              <a:ext uri="{FF2B5EF4-FFF2-40B4-BE49-F238E27FC236}">
                <a16:creationId xmlns:a16="http://schemas.microsoft.com/office/drawing/2014/main" id="{DA14ECFA-00A1-2E39-020C-C34B9601F8B8}"/>
              </a:ext>
            </a:extLst>
          </p:cNvPr>
          <p:cNvSpPr txBox="1"/>
          <p:nvPr/>
        </p:nvSpPr>
        <p:spPr>
          <a:xfrm>
            <a:off x="585537" y="347697"/>
            <a:ext cx="11606463" cy="1938992"/>
          </a:xfrm>
          <a:prstGeom prst="rect">
            <a:avLst/>
          </a:prstGeom>
          <a:noFill/>
        </p:spPr>
        <p:txBody>
          <a:bodyPr wrap="square" rtlCol="1">
            <a:spAutoFit/>
          </a:bodyPr>
          <a:lstStyle/>
          <a:p>
            <a:r>
              <a:rPr lang="en-US" sz="4000" dirty="0">
                <a:solidFill>
                  <a:schemeClr val="bg1"/>
                </a:solidFill>
                <a:latin typeface="Pinar DS2 Bold" pitchFamily="2" charset="-78"/>
                <a:cs typeface="Pinar DS2 Bold" pitchFamily="2" charset="-78"/>
              </a:rPr>
              <a:t>General Characteristics of the IDs in </a:t>
            </a:r>
            <a:r>
              <a:rPr lang="en-US" sz="6000" dirty="0">
                <a:solidFill>
                  <a:schemeClr val="bg1"/>
                </a:solidFill>
                <a:latin typeface="Pinar DS4 Black" pitchFamily="2" charset="-78"/>
                <a:cs typeface="Pinar DS4 Black" pitchFamily="2" charset="-78"/>
              </a:rPr>
              <a:t>cluster</a:t>
            </a:r>
            <a:r>
              <a:rPr lang="en-US" sz="4000" dirty="0">
                <a:solidFill>
                  <a:schemeClr val="bg1"/>
                </a:solidFill>
                <a:latin typeface="Pinar DS4 Black" pitchFamily="2" charset="-78"/>
                <a:cs typeface="Pinar DS4 Black" pitchFamily="2" charset="-78"/>
              </a:rPr>
              <a:t> </a:t>
            </a:r>
            <a:r>
              <a:rPr lang="en-US" sz="8000" dirty="0">
                <a:solidFill>
                  <a:schemeClr val="bg1"/>
                </a:solidFill>
                <a:latin typeface="Pinar DS4 Black" pitchFamily="2" charset="-78"/>
                <a:cs typeface="Pinar DS4 Black" pitchFamily="2" charset="-78"/>
              </a:rPr>
              <a:t>CS5 </a:t>
            </a:r>
            <a:endParaRPr lang="en-US" sz="4000" dirty="0">
              <a:solidFill>
                <a:schemeClr val="bg1"/>
              </a:solidFill>
              <a:latin typeface="Pinar DS4 Black" pitchFamily="2" charset="-78"/>
              <a:cs typeface="Pinar DS4 Black" pitchFamily="2" charset="-78"/>
            </a:endParaRPr>
          </a:p>
        </p:txBody>
      </p:sp>
      <p:graphicFrame>
        <p:nvGraphicFramePr>
          <p:cNvPr id="5" name="Table 4">
            <a:extLst>
              <a:ext uri="{FF2B5EF4-FFF2-40B4-BE49-F238E27FC236}">
                <a16:creationId xmlns:a16="http://schemas.microsoft.com/office/drawing/2014/main" id="{4BBD8ADB-C00B-BE6D-A001-C4B6B368743F}"/>
              </a:ext>
            </a:extLst>
          </p:cNvPr>
          <p:cNvGraphicFramePr>
            <a:graphicFrameLocks noGrp="1"/>
          </p:cNvGraphicFramePr>
          <p:nvPr>
            <p:extLst>
              <p:ext uri="{D42A27DB-BD31-4B8C-83A1-F6EECF244321}">
                <p14:modId xmlns:p14="http://schemas.microsoft.com/office/powerpoint/2010/main" val="843475222"/>
              </p:ext>
            </p:extLst>
          </p:nvPr>
        </p:nvGraphicFramePr>
        <p:xfrm>
          <a:off x="689809" y="2024563"/>
          <a:ext cx="10927076" cy="4637324"/>
        </p:xfrm>
        <a:graphic>
          <a:graphicData uri="http://schemas.openxmlformats.org/drawingml/2006/table">
            <a:tbl>
              <a:tblPr>
                <a:tableStyleId>{3B4B98B0-60AC-42C2-AFA5-B58CD77FA1E5}</a:tableStyleId>
              </a:tblPr>
              <a:tblGrid>
                <a:gridCol w="4342055">
                  <a:extLst>
                    <a:ext uri="{9D8B030D-6E8A-4147-A177-3AD203B41FA5}">
                      <a16:colId xmlns:a16="http://schemas.microsoft.com/office/drawing/2014/main" val="850805493"/>
                    </a:ext>
                  </a:extLst>
                </a:gridCol>
                <a:gridCol w="1163050">
                  <a:extLst>
                    <a:ext uri="{9D8B030D-6E8A-4147-A177-3AD203B41FA5}">
                      <a16:colId xmlns:a16="http://schemas.microsoft.com/office/drawing/2014/main" val="1901463887"/>
                    </a:ext>
                  </a:extLst>
                </a:gridCol>
                <a:gridCol w="1259975">
                  <a:extLst>
                    <a:ext uri="{9D8B030D-6E8A-4147-A177-3AD203B41FA5}">
                      <a16:colId xmlns:a16="http://schemas.microsoft.com/office/drawing/2014/main" val="4212140897"/>
                    </a:ext>
                  </a:extLst>
                </a:gridCol>
                <a:gridCol w="1387332">
                  <a:extLst>
                    <a:ext uri="{9D8B030D-6E8A-4147-A177-3AD203B41FA5}">
                      <a16:colId xmlns:a16="http://schemas.microsoft.com/office/drawing/2014/main" val="3729642405"/>
                    </a:ext>
                  </a:extLst>
                </a:gridCol>
                <a:gridCol w="1387332">
                  <a:extLst>
                    <a:ext uri="{9D8B030D-6E8A-4147-A177-3AD203B41FA5}">
                      <a16:colId xmlns:a16="http://schemas.microsoft.com/office/drawing/2014/main" val="3270406725"/>
                    </a:ext>
                  </a:extLst>
                </a:gridCol>
                <a:gridCol w="1387332">
                  <a:extLst>
                    <a:ext uri="{9D8B030D-6E8A-4147-A177-3AD203B41FA5}">
                      <a16:colId xmlns:a16="http://schemas.microsoft.com/office/drawing/2014/main" val="342894825"/>
                    </a:ext>
                  </a:extLst>
                </a:gridCol>
              </a:tblGrid>
              <a:tr h="465050">
                <a:tc>
                  <a:txBody>
                    <a:bodyPr/>
                    <a:lstStyle/>
                    <a:p>
                      <a:pPr algn="ctr" fontAlgn="t"/>
                      <a:r>
                        <a:rPr lang="en-US" sz="2000" b="1" u="none" strike="noStrike" dirty="0">
                          <a:solidFill>
                            <a:schemeClr val="bg2">
                              <a:lumMod val="50000"/>
                            </a:schemeClr>
                          </a:solidFill>
                          <a:effectLst/>
                          <a:latin typeface="+mj-lt"/>
                          <a:cs typeface="Times New Roman" panose="02020603050405020304" pitchFamily="18" charset="0"/>
                        </a:rPr>
                        <a:t>Variable</a:t>
                      </a:r>
                      <a:endParaRPr lang="en-US" sz="2000" b="1"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u="none" strike="noStrike" dirty="0">
                          <a:solidFill>
                            <a:schemeClr val="bg2">
                              <a:lumMod val="50000"/>
                            </a:schemeClr>
                          </a:solidFill>
                          <a:effectLst/>
                          <a:latin typeface="+mj-lt"/>
                          <a:cs typeface="Times New Roman" panose="02020603050405020304" pitchFamily="18" charset="0"/>
                        </a:rPr>
                        <a:t>Mean</a:t>
                      </a:r>
                      <a:endParaRPr lang="en-US" sz="2000" b="1" dirty="0">
                        <a:solidFill>
                          <a:schemeClr val="bg2">
                            <a:lumMod val="50000"/>
                          </a:schemeClr>
                        </a:solidFill>
                        <a:latin typeface="+mj-lt"/>
                        <a:cs typeface="Times New Roman" panose="02020603050405020304" pitchFamily="18" charset="0"/>
                      </a:endParaRPr>
                    </a:p>
                  </a:txBody>
                  <a:tcPr marL="7034" marR="105508"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u="none" strike="noStrike" dirty="0">
                          <a:solidFill>
                            <a:schemeClr val="bg2">
                              <a:lumMod val="50000"/>
                            </a:schemeClr>
                          </a:solidFill>
                          <a:effectLst/>
                          <a:latin typeface="+mj-lt"/>
                          <a:cs typeface="Times New Roman" panose="02020603050405020304" pitchFamily="18" charset="0"/>
                        </a:rPr>
                        <a:t>Standard deviation</a:t>
                      </a:r>
                      <a:endParaRPr lang="en-US" sz="2000" b="1" dirty="0">
                        <a:solidFill>
                          <a:schemeClr val="bg2">
                            <a:lumMod val="50000"/>
                          </a:schemeClr>
                        </a:solidFill>
                        <a:latin typeface="+mj-lt"/>
                        <a:cs typeface="Times New Roman" panose="02020603050405020304" pitchFamily="18" charset="0"/>
                      </a:endParaRP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2000" b="1" u="none" strike="noStrike" dirty="0">
                          <a:solidFill>
                            <a:schemeClr val="bg2">
                              <a:lumMod val="50000"/>
                            </a:schemeClr>
                          </a:solidFill>
                          <a:effectLst/>
                          <a:latin typeface="+mj-lt"/>
                          <a:cs typeface="Times New Roman" panose="02020603050405020304" pitchFamily="18" charset="0"/>
                        </a:rPr>
                        <a:t>Minimum</a:t>
                      </a:r>
                      <a:endParaRPr lang="en-US" sz="2000" b="1"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u="none" strike="noStrike" dirty="0">
                          <a:solidFill>
                            <a:schemeClr val="bg2">
                              <a:lumMod val="50000"/>
                            </a:schemeClr>
                          </a:solidFill>
                          <a:effectLst/>
                          <a:latin typeface="+mj-lt"/>
                          <a:cs typeface="Times New Roman" panose="02020603050405020304" pitchFamily="18" charset="0"/>
                        </a:rPr>
                        <a:t>Median</a:t>
                      </a:r>
                      <a:endParaRPr lang="en-US" sz="2000" b="1" dirty="0">
                        <a:solidFill>
                          <a:schemeClr val="bg2">
                            <a:lumMod val="50000"/>
                          </a:schemeClr>
                        </a:solidFill>
                        <a:latin typeface="+mj-lt"/>
                        <a:cs typeface="Times New Roman" panose="02020603050405020304" pitchFamily="18" charset="0"/>
                      </a:endParaRP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1" u="none" strike="noStrike" dirty="0">
                          <a:solidFill>
                            <a:schemeClr val="bg2">
                              <a:lumMod val="50000"/>
                            </a:schemeClr>
                          </a:solidFill>
                          <a:effectLst/>
                          <a:latin typeface="+mj-lt"/>
                          <a:cs typeface="Times New Roman" panose="02020603050405020304" pitchFamily="18" charset="0"/>
                        </a:rPr>
                        <a:t>Maximum</a:t>
                      </a:r>
                      <a:endParaRPr lang="en-US" sz="2000" b="1" dirty="0">
                        <a:solidFill>
                          <a:schemeClr val="bg2">
                            <a:lumMod val="50000"/>
                          </a:schemeClr>
                        </a:solidFill>
                        <a:latin typeface="+mj-lt"/>
                        <a:cs typeface="Times New Roman" panose="02020603050405020304" pitchFamily="18" charset="0"/>
                      </a:endParaRP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0160067"/>
                  </a:ext>
                </a:extLst>
              </a:tr>
              <a:tr h="530409">
                <a:tc>
                  <a:txBody>
                    <a:bodyPr/>
                    <a:lstStyle/>
                    <a:p>
                      <a:pPr marL="0" lvl="0" indent="0" algn="ctr" fontAlgn="t"/>
                      <a:r>
                        <a:rPr lang="en-US" sz="1600" u="none" strike="noStrike" dirty="0">
                          <a:solidFill>
                            <a:schemeClr val="bg2">
                              <a:lumMod val="50000"/>
                            </a:schemeClr>
                          </a:solidFill>
                          <a:effectLst/>
                          <a:latin typeface="+mj-lt"/>
                          <a:cs typeface="Times New Roman" panose="02020603050405020304" pitchFamily="18" charset="0"/>
                        </a:rPr>
                        <a:t>Irrigated area (ha)</a:t>
                      </a:r>
                      <a:endParaRPr lang="en-US" sz="1600" b="0"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22081</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27893</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1808</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105508" marT="7034" marB="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7011</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73215</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7034" marT="7034" marB="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363372462"/>
                  </a:ext>
                </a:extLst>
              </a:tr>
              <a:tr h="268974">
                <a:tc>
                  <a:txBody>
                    <a:bodyPr/>
                    <a:lstStyle/>
                    <a:p>
                      <a:pPr algn="ctr" fontAlgn="t">
                        <a:tabLst>
                          <a:tab pos="403225" algn="l"/>
                          <a:tab pos="2686050" algn="l"/>
                        </a:tabLst>
                      </a:pPr>
                      <a:r>
                        <a:rPr lang="en-US" sz="1600" u="none" strike="noStrike" dirty="0">
                          <a:solidFill>
                            <a:schemeClr val="bg2">
                              <a:lumMod val="50000"/>
                            </a:schemeClr>
                          </a:solidFill>
                          <a:effectLst/>
                          <a:latin typeface="+mj-lt"/>
                          <a:cs typeface="Times New Roman" panose="02020603050405020304" pitchFamily="18" charset="0"/>
                        </a:rPr>
                        <a:t>Number of users</a:t>
                      </a:r>
                      <a:endParaRPr lang="en-US" sz="1600" b="0"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2913</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3401</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68</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105508"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1822</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10243</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7034" marT="7034" marB="0" anchor="ctr">
                    <a:solidFill>
                      <a:schemeClr val="bg1"/>
                    </a:solidFill>
                  </a:tcPr>
                </a:tc>
                <a:extLst>
                  <a:ext uri="{0D108BD9-81ED-4DB2-BD59-A6C34878D82A}">
                    <a16:rowId xmlns:a16="http://schemas.microsoft.com/office/drawing/2014/main" val="1955500262"/>
                  </a:ext>
                </a:extLst>
              </a:tr>
              <a:tr h="268974">
                <a:tc>
                  <a:txBody>
                    <a:bodyPr/>
                    <a:lstStyle/>
                    <a:p>
                      <a:pPr marL="0" indent="0" algn="ctr" fontAlgn="t"/>
                      <a:r>
                        <a:rPr lang="en-US" sz="1600" u="none" strike="noStrike" dirty="0">
                          <a:solidFill>
                            <a:schemeClr val="bg2">
                              <a:lumMod val="50000"/>
                            </a:schemeClr>
                          </a:solidFill>
                          <a:effectLst/>
                          <a:latin typeface="+mj-lt"/>
                          <a:cs typeface="Times New Roman" panose="02020603050405020304" pitchFamily="18" charset="0"/>
                        </a:rPr>
                        <a:t>Covered channels (%)</a:t>
                      </a:r>
                      <a:endParaRPr lang="en-US" sz="1600" b="0"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54.44</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31.29</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11.14</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105508"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47.73</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98.80</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7034" marT="7034" marB="0" anchor="ctr">
                    <a:solidFill>
                      <a:schemeClr val="bg1"/>
                    </a:solidFill>
                  </a:tcPr>
                </a:tc>
                <a:extLst>
                  <a:ext uri="{0D108BD9-81ED-4DB2-BD59-A6C34878D82A}">
                    <a16:rowId xmlns:a16="http://schemas.microsoft.com/office/drawing/2014/main" val="514634436"/>
                  </a:ext>
                </a:extLst>
              </a:tr>
              <a:tr h="268974">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Uncovered channels (%)</a:t>
                      </a:r>
                      <a:endParaRPr lang="en-US" sz="1600" b="0"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solidFill>
                      <a:schemeClr val="bg1"/>
                    </a:solidFill>
                  </a:tcPr>
                </a:tc>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39.84</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30.69</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1.20</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105508"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36.24</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88.86</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7034" marT="7034" marB="0" anchor="ctr">
                    <a:solidFill>
                      <a:schemeClr val="bg1"/>
                    </a:solidFill>
                  </a:tcPr>
                </a:tc>
                <a:extLst>
                  <a:ext uri="{0D108BD9-81ED-4DB2-BD59-A6C34878D82A}">
                    <a16:rowId xmlns:a16="http://schemas.microsoft.com/office/drawing/2014/main" val="3870072703"/>
                  </a:ext>
                </a:extLst>
              </a:tr>
              <a:tr h="791842">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Total annual Production/Irrigated area (tons/ha)</a:t>
                      </a:r>
                      <a:endParaRPr lang="en-US" sz="1600" b="0"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14.08</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6.92</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ctr"/>
                      <a:r>
                        <a:rPr lang="en-US" sz="1600" u="none" strike="noStrike">
                          <a:solidFill>
                            <a:schemeClr val="bg2">
                              <a:lumMod val="50000"/>
                            </a:schemeClr>
                          </a:solidFill>
                          <a:effectLst/>
                          <a:latin typeface="+mj-lt"/>
                          <a:cs typeface="Times New Roman" panose="02020603050405020304" pitchFamily="18" charset="0"/>
                        </a:rPr>
                        <a:t>4.86</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105508" marT="7034" marB="0" anchor="ctr">
                    <a:solidFill>
                      <a:schemeClr val="bg1"/>
                    </a:solidFill>
                  </a:tcPr>
                </a:tc>
                <a:tc>
                  <a:txBody>
                    <a:bodyPr/>
                    <a:lstStyle/>
                    <a:p>
                      <a:pPr algn="ctr" fontAlgn="ctr"/>
                      <a:r>
                        <a:rPr lang="en-US" sz="1600" u="none" strike="noStrike">
                          <a:solidFill>
                            <a:schemeClr val="bg2">
                              <a:lumMod val="50000"/>
                            </a:schemeClr>
                          </a:solidFill>
                          <a:effectLst/>
                          <a:latin typeface="+mj-lt"/>
                          <a:cs typeface="Times New Roman" panose="02020603050405020304" pitchFamily="18" charset="0"/>
                        </a:rPr>
                        <a:t>14.34</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ctr"/>
                      <a:r>
                        <a:rPr lang="en-US" sz="1600" u="none" strike="noStrike">
                          <a:solidFill>
                            <a:schemeClr val="bg2">
                              <a:lumMod val="50000"/>
                            </a:schemeClr>
                          </a:solidFill>
                          <a:effectLst/>
                          <a:latin typeface="+mj-lt"/>
                          <a:cs typeface="Times New Roman" panose="02020603050405020304" pitchFamily="18" charset="0"/>
                        </a:rPr>
                        <a:t>26.38</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7034" marT="7034" marB="0" anchor="ctr">
                    <a:solidFill>
                      <a:schemeClr val="bg1"/>
                    </a:solidFill>
                  </a:tcPr>
                </a:tc>
                <a:extLst>
                  <a:ext uri="{0D108BD9-81ED-4DB2-BD59-A6C34878D82A}">
                    <a16:rowId xmlns:a16="http://schemas.microsoft.com/office/drawing/2014/main" val="1004969474"/>
                  </a:ext>
                </a:extLst>
              </a:tr>
              <a:tr h="530409">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Production value/Irrigated area (thousands of $/ha)</a:t>
                      </a:r>
                      <a:endParaRPr lang="en-US" sz="1600" b="0"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31.19</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12.69</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12.55</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105508" marT="7034" marB="0" anchor="ctr">
                    <a:solidFill>
                      <a:schemeClr val="bg1"/>
                    </a:solidFill>
                  </a:tcPr>
                </a:tc>
                <a:tc>
                  <a:txBody>
                    <a:bodyPr/>
                    <a:lstStyle/>
                    <a:p>
                      <a:pPr algn="ctr" fontAlgn="ctr"/>
                      <a:r>
                        <a:rPr lang="en-US" sz="1600" u="none" strike="noStrike">
                          <a:solidFill>
                            <a:schemeClr val="bg2">
                              <a:lumMod val="50000"/>
                            </a:schemeClr>
                          </a:solidFill>
                          <a:effectLst/>
                          <a:latin typeface="+mj-lt"/>
                          <a:cs typeface="Times New Roman" panose="02020603050405020304" pitchFamily="18" charset="0"/>
                        </a:rPr>
                        <a:t>30.53</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ctr"/>
                      <a:r>
                        <a:rPr lang="en-US" sz="1600" u="none" strike="noStrike">
                          <a:solidFill>
                            <a:schemeClr val="bg2">
                              <a:lumMod val="50000"/>
                            </a:schemeClr>
                          </a:solidFill>
                          <a:effectLst/>
                          <a:latin typeface="+mj-lt"/>
                          <a:cs typeface="Times New Roman" panose="02020603050405020304" pitchFamily="18" charset="0"/>
                        </a:rPr>
                        <a:t>52.63</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7034" marT="7034" marB="0" anchor="ctr">
                    <a:solidFill>
                      <a:schemeClr val="bg1"/>
                    </a:solidFill>
                  </a:tcPr>
                </a:tc>
                <a:extLst>
                  <a:ext uri="{0D108BD9-81ED-4DB2-BD59-A6C34878D82A}">
                    <a16:rowId xmlns:a16="http://schemas.microsoft.com/office/drawing/2014/main" val="1032072275"/>
                  </a:ext>
                </a:extLst>
              </a:tr>
              <a:tr h="530409">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Maintenance cost/Irrigated area (thousands of $/ha)</a:t>
                      </a:r>
                      <a:endParaRPr lang="en-US" sz="1600" b="0"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0.31</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0.25</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0.00</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105508"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0.26</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solidFill>
                      <a:schemeClr val="bg1"/>
                    </a:solidFill>
                  </a:tcPr>
                </a:tc>
                <a:tc>
                  <a:txBody>
                    <a:bodyPr/>
                    <a:lstStyle/>
                    <a:p>
                      <a:pPr algn="ctr" fontAlgn="ctr"/>
                      <a:r>
                        <a:rPr lang="en-US" sz="1600" u="none" strike="noStrike" dirty="0">
                          <a:solidFill>
                            <a:schemeClr val="bg2">
                              <a:lumMod val="50000"/>
                            </a:schemeClr>
                          </a:solidFill>
                          <a:effectLst/>
                          <a:latin typeface="+mj-lt"/>
                          <a:cs typeface="Times New Roman" panose="02020603050405020304" pitchFamily="18" charset="0"/>
                        </a:rPr>
                        <a:t>0.89</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7034" marT="7034" marB="0" anchor="ctr">
                    <a:solidFill>
                      <a:schemeClr val="bg1"/>
                    </a:solidFill>
                  </a:tcPr>
                </a:tc>
                <a:extLst>
                  <a:ext uri="{0D108BD9-81ED-4DB2-BD59-A6C34878D82A}">
                    <a16:rowId xmlns:a16="http://schemas.microsoft.com/office/drawing/2014/main" val="2144784936"/>
                  </a:ext>
                </a:extLst>
              </a:tr>
              <a:tr h="292751">
                <a:tc>
                  <a:txBody>
                    <a:bodyPr/>
                    <a:lstStyle/>
                    <a:p>
                      <a:pPr lvl="1" algn="ctr" fontAlgn="t"/>
                      <a:r>
                        <a:rPr lang="en-US" sz="1600" u="none" strike="noStrike" dirty="0">
                          <a:solidFill>
                            <a:schemeClr val="bg2">
                              <a:lumMod val="50000"/>
                            </a:schemeClr>
                          </a:solidFill>
                          <a:effectLst/>
                          <a:latin typeface="+mj-lt"/>
                          <a:cs typeface="Times New Roman" panose="02020603050405020304" pitchFamily="18" charset="0"/>
                        </a:rPr>
                        <a:t>Soil degradation index</a:t>
                      </a:r>
                      <a:endParaRPr lang="en-US" sz="1600" b="0" i="0" u="none" strike="noStrike" dirty="0">
                        <a:solidFill>
                          <a:schemeClr val="bg2">
                            <a:lumMod val="50000"/>
                          </a:schemeClr>
                        </a:solidFill>
                        <a:effectLst/>
                        <a:latin typeface="+mj-lt"/>
                        <a:cs typeface="Times New Roman" panose="02020603050405020304" pitchFamily="18" charset="0"/>
                      </a:endParaRPr>
                    </a:p>
                  </a:txBody>
                  <a:tcPr marL="105508" marR="7034" marT="7034" marB="0" anchor="ctr">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1.56</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u="none" strike="noStrike">
                          <a:solidFill>
                            <a:schemeClr val="bg2">
                              <a:lumMod val="50000"/>
                            </a:schemeClr>
                          </a:solidFill>
                          <a:effectLst/>
                          <a:latin typeface="+mj-lt"/>
                          <a:cs typeface="Times New Roman" panose="02020603050405020304" pitchFamily="18" charset="0"/>
                        </a:rPr>
                        <a:t>0.50</a:t>
                      </a:r>
                      <a:endParaRPr lang="en-US" sz="1600" b="0" i="0" u="none" strike="noStrike">
                        <a:solidFill>
                          <a:schemeClr val="bg2">
                            <a:lumMod val="50000"/>
                          </a:schemeClr>
                        </a:solidFill>
                        <a:effectLst/>
                        <a:latin typeface="+mj-lt"/>
                        <a:cs typeface="Times New Roman" panose="02020603050405020304" pitchFamily="18" charset="0"/>
                      </a:endParaRPr>
                    </a:p>
                  </a:txBody>
                  <a:tcPr marL="7034" marR="211015" marT="7034" marB="0" anchor="ctr">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0.49</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105508" marT="7034" marB="0" anchor="ctr">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1.79</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211015" marT="7034" marB="0" anchor="ctr">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2.00</a:t>
                      </a:r>
                      <a:endParaRPr lang="en-US" sz="1600" b="0" i="0" u="none" strike="noStrike" dirty="0">
                        <a:solidFill>
                          <a:schemeClr val="bg2">
                            <a:lumMod val="50000"/>
                          </a:schemeClr>
                        </a:solidFill>
                        <a:effectLst/>
                        <a:latin typeface="+mj-lt"/>
                        <a:cs typeface="Times New Roman" panose="02020603050405020304" pitchFamily="18" charset="0"/>
                      </a:endParaRPr>
                    </a:p>
                  </a:txBody>
                  <a:tcPr marL="7034" marR="7034" marT="7034"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2342164"/>
                  </a:ext>
                </a:extLst>
              </a:tr>
              <a:tr h="268974">
                <a:tc>
                  <a:txBody>
                    <a:bodyPr/>
                    <a:lstStyle/>
                    <a:p>
                      <a:pPr lvl="0" algn="ctr" fontAlgn="t"/>
                      <a:r>
                        <a:rPr lang="en-US" sz="1600" u="none" strike="noStrike" dirty="0">
                          <a:solidFill>
                            <a:schemeClr val="bg2">
                              <a:lumMod val="50000"/>
                            </a:schemeClr>
                          </a:solidFill>
                          <a:effectLst/>
                          <a:latin typeface="+mj-lt"/>
                          <a:cs typeface="Times New Roman" panose="02020603050405020304" pitchFamily="18" charset="0"/>
                        </a:rPr>
                        <a:t>Source and  conduction</a:t>
                      </a:r>
                      <a:endParaRPr lang="en-US" sz="1600" b="0" i="0" u="none" strike="noStrike" dirty="0">
                        <a:solidFill>
                          <a:schemeClr val="bg2">
                            <a:lumMod val="50000"/>
                          </a:schemeClr>
                        </a:solidFill>
                        <a:effectLst/>
                        <a:latin typeface="+mj-lt"/>
                        <a:cs typeface="Times New Roman" panose="02020603050405020304" pitchFamily="18" charset="0"/>
                      </a:endParaRPr>
                    </a:p>
                  </a:txBody>
                  <a:tcPr marL="633046" marR="7034" marT="7034" marB="0" anchor="ctr">
                    <a:lnT w="12700" cap="flat" cmpd="sng" algn="ctr">
                      <a:solidFill>
                        <a:schemeClr val="tx1"/>
                      </a:solidFill>
                      <a:prstDash val="solid"/>
                      <a:round/>
                      <a:headEnd type="none" w="med" len="med"/>
                      <a:tailEnd type="none" w="med" len="med"/>
                    </a:lnT>
                    <a:solidFill>
                      <a:schemeClr val="bg1"/>
                    </a:solidFill>
                  </a:tcPr>
                </a:tc>
                <a:tc gridSpan="5">
                  <a:txBody>
                    <a:bodyPr/>
                    <a:lstStyle/>
                    <a:p>
                      <a:r>
                        <a:rPr lang="en-US" sz="1600" u="none" strike="noStrike" dirty="0">
                          <a:solidFill>
                            <a:schemeClr val="bg2">
                              <a:lumMod val="50000"/>
                            </a:schemeClr>
                          </a:solidFill>
                          <a:effectLst/>
                          <a:latin typeface="+mj-lt"/>
                          <a:cs typeface="Times New Roman" panose="02020603050405020304" pitchFamily="18" charset="0"/>
                        </a:rPr>
                        <a:t>Gravity from dams</a:t>
                      </a:r>
                      <a:endParaRPr lang="en-US" sz="1600" dirty="0">
                        <a:solidFill>
                          <a:schemeClr val="bg2">
                            <a:lumMod val="50000"/>
                          </a:schemeClr>
                        </a:solidFill>
                        <a:latin typeface="+mj-lt"/>
                        <a:cs typeface="Times New Roman" panose="02020603050405020304" pitchFamily="18" charset="0"/>
                      </a:endParaRPr>
                    </a:p>
                  </a:txBody>
                  <a:tcPr marL="633046" marR="7034" marT="7034" marB="0" anchor="ctr">
                    <a:lnT w="12700" cap="flat" cmpd="sng" algn="ctr">
                      <a:solidFill>
                        <a:schemeClr val="tx1"/>
                      </a:solidFill>
                      <a:prstDash val="solid"/>
                      <a:round/>
                      <a:headEnd type="none" w="med" len="med"/>
                      <a:tailEnd type="none" w="med" len="med"/>
                    </a:lnT>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98364133"/>
                  </a:ext>
                </a:extLst>
              </a:tr>
              <a:tr h="268974">
                <a:tc>
                  <a:txBody>
                    <a:bodyPr/>
                    <a:lstStyle/>
                    <a:p>
                      <a:pPr algn="ctr" fontAlgn="t"/>
                      <a:r>
                        <a:rPr lang="en-US" sz="1600" u="none" strike="noStrike" dirty="0">
                          <a:solidFill>
                            <a:schemeClr val="bg2">
                              <a:lumMod val="50000"/>
                            </a:schemeClr>
                          </a:solidFill>
                          <a:effectLst/>
                          <a:latin typeface="+mj-lt"/>
                          <a:cs typeface="Times New Roman" panose="02020603050405020304" pitchFamily="18" charset="0"/>
                        </a:rPr>
                        <a:t>Main crops forages</a:t>
                      </a:r>
                      <a:endParaRPr lang="en-US" sz="1600" b="0" i="0" u="none" strike="noStrike" dirty="0">
                        <a:solidFill>
                          <a:schemeClr val="bg2">
                            <a:lumMod val="50000"/>
                          </a:schemeClr>
                        </a:solidFill>
                        <a:effectLst/>
                        <a:latin typeface="+mj-lt"/>
                        <a:cs typeface="Times New Roman" panose="02020603050405020304" pitchFamily="18" charset="0"/>
                      </a:endParaRPr>
                    </a:p>
                  </a:txBody>
                  <a:tcPr marL="633046" marR="7034" marT="7034" marB="0" anchor="ctr">
                    <a:lnB w="12700" cap="flat" cmpd="sng" algn="ctr">
                      <a:solidFill>
                        <a:schemeClr val="tx1"/>
                      </a:solidFill>
                      <a:prstDash val="solid"/>
                      <a:round/>
                      <a:headEnd type="none" w="med" len="med"/>
                      <a:tailEnd type="none" w="med" len="med"/>
                    </a:lnB>
                    <a:solidFill>
                      <a:schemeClr val="bg1"/>
                    </a:solidFill>
                  </a:tcPr>
                </a:tc>
                <a:tc gridSpan="5">
                  <a:txBody>
                    <a:bodyPr/>
                    <a:lstStyle/>
                    <a:p>
                      <a:r>
                        <a:rPr lang="en-US" sz="1600" u="none" strike="noStrike" dirty="0">
                          <a:solidFill>
                            <a:schemeClr val="bg2">
                              <a:lumMod val="50000"/>
                            </a:schemeClr>
                          </a:solidFill>
                          <a:effectLst/>
                          <a:latin typeface="+mj-lt"/>
                          <a:cs typeface="Times New Roman" panose="02020603050405020304" pitchFamily="18" charset="0"/>
                        </a:rPr>
                        <a:t>Sorghum grain and forages </a:t>
                      </a:r>
                      <a:endParaRPr lang="en-US" sz="1600" dirty="0">
                        <a:solidFill>
                          <a:schemeClr val="bg2">
                            <a:lumMod val="50000"/>
                          </a:schemeClr>
                        </a:solidFill>
                        <a:latin typeface="+mj-lt"/>
                        <a:cs typeface="Times New Roman" panose="02020603050405020304" pitchFamily="18" charset="0"/>
                      </a:endParaRPr>
                    </a:p>
                  </a:txBody>
                  <a:tcPr marL="633046" marR="7034" marT="7034" marB="0" anchor="ctr">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77853270"/>
                  </a:ext>
                </a:extLst>
              </a:tr>
            </a:tbl>
          </a:graphicData>
        </a:graphic>
      </p:graphicFrame>
      <p:grpSp>
        <p:nvGrpSpPr>
          <p:cNvPr id="7" name="Group 6">
            <a:extLst>
              <a:ext uri="{FF2B5EF4-FFF2-40B4-BE49-F238E27FC236}">
                <a16:creationId xmlns:a16="http://schemas.microsoft.com/office/drawing/2014/main" id="{2DD959C8-F24B-3F8C-2922-08A95EF8E70F}"/>
              </a:ext>
            </a:extLst>
          </p:cNvPr>
          <p:cNvGrpSpPr/>
          <p:nvPr/>
        </p:nvGrpSpPr>
        <p:grpSpPr>
          <a:xfrm>
            <a:off x="11349613" y="5927900"/>
            <a:ext cx="1988042" cy="1173951"/>
            <a:chOff x="-683595" y="5979122"/>
            <a:chExt cx="1988042" cy="1173951"/>
          </a:xfrm>
        </p:grpSpPr>
        <p:sp>
          <p:nvSpPr>
            <p:cNvPr id="8" name="Isosceles Triangle 7">
              <a:extLst>
                <a:ext uri="{FF2B5EF4-FFF2-40B4-BE49-F238E27FC236}">
                  <a16:creationId xmlns:a16="http://schemas.microsoft.com/office/drawing/2014/main" id="{DE5D0229-FE76-6E73-2AC7-52BBC3CA8A05}"/>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DEB002E6-1710-101D-BF5A-4CDA780443BA}"/>
                </a:ext>
              </a:extLst>
            </p:cNvPr>
            <p:cNvSpPr txBox="1"/>
            <p:nvPr/>
          </p:nvSpPr>
          <p:spPr>
            <a:xfrm>
              <a:off x="-217002" y="6442151"/>
              <a:ext cx="277662" cy="461665"/>
            </a:xfrm>
            <a:prstGeom prst="rect">
              <a:avLst/>
            </a:prstGeom>
            <a:noFill/>
          </p:spPr>
          <p:txBody>
            <a:bodyPr wrap="square" rtlCol="1">
              <a:spAutoFit/>
            </a:bodyPr>
            <a:lstStyle/>
            <a:p>
              <a:r>
                <a:rPr lang="en-US" sz="2400" dirty="0">
                  <a:latin typeface="Pinar ExtraBold" pitchFamily="2" charset="-78"/>
                  <a:cs typeface="Pinar ExtraBold" pitchFamily="2" charset="-78"/>
                </a:rPr>
                <a:t>9</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13298977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2EF3FE-3D74-FE76-D3F3-EF4F943F9B83}"/>
              </a:ext>
            </a:extLst>
          </p:cNvPr>
          <p:cNvPicPr>
            <a:picLocks noChangeAspect="1"/>
          </p:cNvPicPr>
          <p:nvPr/>
        </p:nvPicPr>
        <p:blipFill rotWithShape="1">
          <a:blip r:embed="rId3">
            <a:extLst>
              <a:ext uri="{28A0092B-C50C-407E-A947-70E740481C1C}">
                <a14:useLocalDpi xmlns:a14="http://schemas.microsoft.com/office/drawing/2010/main" val="0"/>
              </a:ext>
            </a:extLst>
          </a:blip>
          <a:srcRect t="12480" b="12480"/>
          <a:stretch/>
        </p:blipFill>
        <p:spPr>
          <a:xfrm>
            <a:off x="-1" y="1659"/>
            <a:ext cx="12306697" cy="6922517"/>
          </a:xfrm>
          <a:prstGeom prst="rect">
            <a:avLst/>
          </a:prstGeom>
        </p:spPr>
      </p:pic>
      <p:sp>
        <p:nvSpPr>
          <p:cNvPr id="4" name="TextBox 3">
            <a:extLst>
              <a:ext uri="{FF2B5EF4-FFF2-40B4-BE49-F238E27FC236}">
                <a16:creationId xmlns:a16="http://schemas.microsoft.com/office/drawing/2014/main" id="{6583ACF9-37B6-7AE6-4ACB-DEB7D0B7EC07}"/>
              </a:ext>
            </a:extLst>
          </p:cNvPr>
          <p:cNvSpPr txBox="1"/>
          <p:nvPr/>
        </p:nvSpPr>
        <p:spPr>
          <a:xfrm>
            <a:off x="184484" y="3257014"/>
            <a:ext cx="11823032" cy="3600986"/>
          </a:xfrm>
          <a:prstGeom prst="rect">
            <a:avLst/>
          </a:prstGeom>
          <a:noFill/>
        </p:spPr>
        <p:txBody>
          <a:bodyPr wrap="square" rtlCol="1">
            <a:spAutoFit/>
          </a:bodyPr>
          <a:lstStyle/>
          <a:p>
            <a:pPr algn="just">
              <a:lnSpc>
                <a:spcPct val="150000"/>
              </a:lnSpc>
            </a:pPr>
            <a:r>
              <a:rPr lang="en-US" sz="2800" dirty="0">
                <a:solidFill>
                  <a:schemeClr val="bg1"/>
                </a:solidFill>
                <a:latin typeface="Pinar-DS2 Regular" pitchFamily="2" charset="-78"/>
                <a:cs typeface="Pinar-DS2 Regular" pitchFamily="2" charset="-78"/>
              </a:rPr>
              <a:t>An input oriented DEA CCR and BCC models were implemented, which includes three domains:</a:t>
            </a:r>
          </a:p>
          <a:p>
            <a:pPr algn="just">
              <a:lnSpc>
                <a:spcPct val="150000"/>
              </a:lnSpc>
            </a:pPr>
            <a:r>
              <a:rPr lang="en-US" sz="2800" dirty="0">
                <a:solidFill>
                  <a:schemeClr val="accent4"/>
                </a:solidFill>
                <a:latin typeface="Pinar DS4 Black" pitchFamily="2" charset="-78"/>
                <a:cs typeface="Pinar DS4 Black" pitchFamily="2" charset="-78"/>
              </a:rPr>
              <a:t> 1) </a:t>
            </a:r>
            <a:r>
              <a:rPr lang="en-US" sz="2800" dirty="0">
                <a:solidFill>
                  <a:schemeClr val="bg1"/>
                </a:solidFill>
                <a:latin typeface="Pinar DS4 Black" pitchFamily="2" charset="-78"/>
                <a:cs typeface="Pinar DS4 Black" pitchFamily="2" charset="-78"/>
              </a:rPr>
              <a:t>Delivered service </a:t>
            </a:r>
          </a:p>
          <a:p>
            <a:pPr algn="just">
              <a:lnSpc>
                <a:spcPct val="150000"/>
              </a:lnSpc>
            </a:pPr>
            <a:r>
              <a:rPr lang="en-US" sz="2800" dirty="0">
                <a:solidFill>
                  <a:schemeClr val="accent4"/>
                </a:solidFill>
                <a:latin typeface="Pinar DS4 Black" pitchFamily="2" charset="-78"/>
                <a:cs typeface="Pinar DS4 Black" pitchFamily="2" charset="-78"/>
              </a:rPr>
              <a:t>2) </a:t>
            </a:r>
            <a:r>
              <a:rPr lang="en-US" sz="2800" dirty="0">
                <a:solidFill>
                  <a:schemeClr val="bg1"/>
                </a:solidFill>
                <a:latin typeface="Pinar DS4 Black" pitchFamily="2" charset="-78"/>
                <a:cs typeface="Pinar DS4 Black" pitchFamily="2" charset="-78"/>
              </a:rPr>
              <a:t>Productive efficiency</a:t>
            </a:r>
          </a:p>
          <a:p>
            <a:pPr algn="just">
              <a:lnSpc>
                <a:spcPct val="150000"/>
              </a:lnSpc>
            </a:pPr>
            <a:r>
              <a:rPr lang="en-US" sz="2800" dirty="0">
                <a:solidFill>
                  <a:schemeClr val="accent4"/>
                </a:solidFill>
                <a:latin typeface="Pinar DS4 Black" pitchFamily="2" charset="-78"/>
                <a:cs typeface="Pinar DS4 Black" pitchFamily="2" charset="-78"/>
              </a:rPr>
              <a:t>3) </a:t>
            </a:r>
            <a:r>
              <a:rPr lang="en-US" sz="2800" dirty="0">
                <a:solidFill>
                  <a:schemeClr val="bg1"/>
                </a:solidFill>
                <a:latin typeface="Pinar DS4 Black" pitchFamily="2" charset="-78"/>
                <a:cs typeface="Pinar DS4 Black" pitchFamily="2" charset="-78"/>
              </a:rPr>
              <a:t>Environmental Performance</a:t>
            </a:r>
          </a:p>
          <a:p>
            <a:endParaRPr lang="fa-IR" dirty="0">
              <a:solidFill>
                <a:schemeClr val="bg2">
                  <a:lumMod val="25000"/>
                </a:schemeClr>
              </a:solidFill>
            </a:endParaRPr>
          </a:p>
        </p:txBody>
      </p:sp>
      <p:pic>
        <p:nvPicPr>
          <p:cNvPr id="3" name="Picture 2">
            <a:extLst>
              <a:ext uri="{FF2B5EF4-FFF2-40B4-BE49-F238E27FC236}">
                <a16:creationId xmlns:a16="http://schemas.microsoft.com/office/drawing/2014/main" id="{F57AC0BE-85B2-C472-E883-969903A1F477}"/>
              </a:ext>
            </a:extLst>
          </p:cNvPr>
          <p:cNvPicPr>
            <a:picLocks noChangeAspect="1"/>
          </p:cNvPicPr>
          <p:nvPr/>
        </p:nvPicPr>
        <p:blipFill rotWithShape="1">
          <a:blip r:embed="rId4">
            <a:extLst>
              <a:ext uri="{28A0092B-C50C-407E-A947-70E740481C1C}">
                <a14:useLocalDpi xmlns:a14="http://schemas.microsoft.com/office/drawing/2010/main" val="0"/>
              </a:ext>
            </a:extLst>
          </a:blip>
          <a:srcRect t="7813" b="7813"/>
          <a:stretch/>
        </p:blipFill>
        <p:spPr>
          <a:xfrm>
            <a:off x="-1" y="0"/>
            <a:ext cx="12306697" cy="6922517"/>
          </a:xfrm>
          <a:prstGeom prst="rect">
            <a:avLst/>
          </a:prstGeom>
        </p:spPr>
      </p:pic>
      <p:sp>
        <p:nvSpPr>
          <p:cNvPr id="2" name="TextBox 1">
            <a:extLst>
              <a:ext uri="{FF2B5EF4-FFF2-40B4-BE49-F238E27FC236}">
                <a16:creationId xmlns:a16="http://schemas.microsoft.com/office/drawing/2014/main" id="{DA14ECFA-00A1-2E39-020C-C34B9601F8B8}"/>
              </a:ext>
            </a:extLst>
          </p:cNvPr>
          <p:cNvSpPr txBox="1"/>
          <p:nvPr/>
        </p:nvSpPr>
        <p:spPr>
          <a:xfrm>
            <a:off x="585537" y="629218"/>
            <a:ext cx="11606463" cy="707886"/>
          </a:xfrm>
          <a:prstGeom prst="rect">
            <a:avLst/>
          </a:prstGeom>
          <a:noFill/>
        </p:spPr>
        <p:txBody>
          <a:bodyPr wrap="square" rtlCol="1">
            <a:spAutoFit/>
          </a:bodyPr>
          <a:lstStyle/>
          <a:p>
            <a:r>
              <a:rPr lang="en-US" sz="4000" dirty="0">
                <a:solidFill>
                  <a:schemeClr val="bg1"/>
                </a:solidFill>
                <a:latin typeface="Pinar DS2 Bold" pitchFamily="2" charset="-78"/>
                <a:cs typeface="Pinar DS2 Bold" pitchFamily="2" charset="-78"/>
              </a:rPr>
              <a:t>DEA Models for Performance Evaluation: </a:t>
            </a:r>
          </a:p>
        </p:txBody>
      </p:sp>
      <p:graphicFrame>
        <p:nvGraphicFramePr>
          <p:cNvPr id="7" name="Table 6">
            <a:extLst>
              <a:ext uri="{FF2B5EF4-FFF2-40B4-BE49-F238E27FC236}">
                <a16:creationId xmlns:a16="http://schemas.microsoft.com/office/drawing/2014/main" id="{469A2807-98A7-B2A0-834B-D47A4F12E552}"/>
              </a:ext>
            </a:extLst>
          </p:cNvPr>
          <p:cNvGraphicFramePr>
            <a:graphicFrameLocks noGrp="1"/>
          </p:cNvGraphicFramePr>
          <p:nvPr>
            <p:extLst>
              <p:ext uri="{D42A27DB-BD31-4B8C-83A1-F6EECF244321}">
                <p14:modId xmlns:p14="http://schemas.microsoft.com/office/powerpoint/2010/main" val="3490048255"/>
              </p:ext>
            </p:extLst>
          </p:nvPr>
        </p:nvGraphicFramePr>
        <p:xfrm>
          <a:off x="457199" y="1401621"/>
          <a:ext cx="11277601" cy="5100741"/>
        </p:xfrm>
        <a:graphic>
          <a:graphicData uri="http://schemas.openxmlformats.org/drawingml/2006/table">
            <a:tbl>
              <a:tblPr>
                <a:tableStyleId>{3B4B98B0-60AC-42C2-AFA5-B58CD77FA1E5}</a:tableStyleId>
              </a:tblPr>
              <a:tblGrid>
                <a:gridCol w="1828800">
                  <a:extLst>
                    <a:ext uri="{9D8B030D-6E8A-4147-A177-3AD203B41FA5}">
                      <a16:colId xmlns:a16="http://schemas.microsoft.com/office/drawing/2014/main" val="3259516085"/>
                    </a:ext>
                  </a:extLst>
                </a:gridCol>
                <a:gridCol w="5410200">
                  <a:extLst>
                    <a:ext uri="{9D8B030D-6E8A-4147-A177-3AD203B41FA5}">
                      <a16:colId xmlns:a16="http://schemas.microsoft.com/office/drawing/2014/main" val="3798928895"/>
                    </a:ext>
                  </a:extLst>
                </a:gridCol>
                <a:gridCol w="4038601">
                  <a:extLst>
                    <a:ext uri="{9D8B030D-6E8A-4147-A177-3AD203B41FA5}">
                      <a16:colId xmlns:a16="http://schemas.microsoft.com/office/drawing/2014/main" val="3317909774"/>
                    </a:ext>
                  </a:extLst>
                </a:gridCol>
              </a:tblGrid>
              <a:tr h="468000">
                <a:tc>
                  <a:txBody>
                    <a:bodyPr/>
                    <a:lstStyle/>
                    <a:p>
                      <a:pPr marL="0" algn="ctr" defTabSz="914400" rtl="0" eaLnBrk="1" fontAlgn="t" latinLnBrk="0" hangingPunct="1"/>
                      <a:r>
                        <a:rPr lang="en-US" sz="2000" b="1" u="none" strike="noStrike" kern="1200" dirty="0">
                          <a:solidFill>
                            <a:schemeClr val="bg2">
                              <a:lumMod val="50000"/>
                            </a:schemeClr>
                          </a:solidFill>
                          <a:effectLst/>
                          <a:latin typeface="+mj-lt"/>
                          <a:ea typeface="+mn-ea"/>
                          <a:cs typeface="Times New Roman" panose="02020603050405020304" pitchFamily="18" charset="0"/>
                        </a:rPr>
                        <a:t>Systems</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2000" b="1" u="none" strike="noStrike" kern="1200" dirty="0">
                          <a:solidFill>
                            <a:schemeClr val="bg2">
                              <a:lumMod val="50000"/>
                            </a:schemeClr>
                          </a:solidFill>
                          <a:effectLst/>
                          <a:latin typeface="+mj-lt"/>
                          <a:ea typeface="+mn-ea"/>
                          <a:cs typeface="Times New Roman" panose="02020603050405020304" pitchFamily="18" charset="0"/>
                        </a:rPr>
                        <a:t>Inputs</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2000" b="1" u="none" strike="noStrike" kern="1200" dirty="0">
                          <a:solidFill>
                            <a:schemeClr val="bg2">
                              <a:lumMod val="50000"/>
                            </a:schemeClr>
                          </a:solidFill>
                          <a:effectLst/>
                          <a:latin typeface="+mj-lt"/>
                          <a:ea typeface="+mn-ea"/>
                          <a:cs typeface="Times New Roman" panose="02020603050405020304" pitchFamily="18" charset="0"/>
                        </a:rPr>
                        <a:t>Outputs</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7177515"/>
                  </a:ext>
                </a:extLst>
              </a:tr>
              <a:tr h="1217840">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Infrastructure</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Total length of channels (km)</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Rehabilitation costs/irrigated area (thousands of $/ha)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Technification costs/Irrigated area (thousands of $/ha)</a:t>
                      </a: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Conduction efficiency</a:t>
                      </a:r>
                    </a:p>
                  </a:txBody>
                  <a:tcPr marL="211015"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5535854"/>
                  </a:ext>
                </a:extLst>
              </a:tr>
              <a:tr h="1412567">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General Finances</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Management costs/irrigated area (thousands of $/ha)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Operation costs/Irrigated area Cost (thousands of $/ha)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Maintenance costs/Area regrade (thousands of $/ha)</a:t>
                      </a: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Income from fees for irrigation service/ Irrigated area (thousands of $/ha)</a:t>
                      </a:r>
                    </a:p>
                  </a:txBody>
                  <a:tcPr marL="211015"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914420"/>
                  </a:ext>
                </a:extLst>
              </a:tr>
              <a:tr h="1332761">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General Production</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Volume of total annual water delivered to users /Irrigated area (thousands of m3/ha)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Irrigated area (ha)</a:t>
                      </a: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Total value of annual production /Irrigated area (thousands of $/ha)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Total annual production/Irrigated area (tons/ha)</a:t>
                      </a:r>
                    </a:p>
                  </a:txBody>
                  <a:tcPr marL="211015"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2584075"/>
                  </a:ext>
                </a:extLst>
              </a:tr>
              <a:tr h="669573">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Environmental</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Soil degradation index</a:t>
                      </a: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Total annual production/Irrigated area (thousands of tons/ha)</a:t>
                      </a:r>
                    </a:p>
                  </a:txBody>
                  <a:tcPr marL="211015"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0535475"/>
                  </a:ext>
                </a:extLst>
              </a:tr>
            </a:tbl>
          </a:graphicData>
        </a:graphic>
      </p:graphicFrame>
      <p:pic>
        <p:nvPicPr>
          <p:cNvPr id="8" name="Picture 7">
            <a:extLst>
              <a:ext uri="{FF2B5EF4-FFF2-40B4-BE49-F238E27FC236}">
                <a16:creationId xmlns:a16="http://schemas.microsoft.com/office/drawing/2014/main" id="{5B157341-C650-B38F-3CCA-7FEA0C71A273}"/>
              </a:ext>
            </a:extLst>
          </p:cNvPr>
          <p:cNvPicPr>
            <a:picLocks noChangeAspect="1"/>
          </p:cNvPicPr>
          <p:nvPr/>
        </p:nvPicPr>
        <p:blipFill rotWithShape="1">
          <a:blip r:embed="rId5">
            <a:extLst>
              <a:ext uri="{28A0092B-C50C-407E-A947-70E740481C1C}">
                <a14:useLocalDpi xmlns:a14="http://schemas.microsoft.com/office/drawing/2010/main" val="0"/>
              </a:ext>
            </a:extLst>
          </a:blip>
          <a:srcRect t="7813" b="7813"/>
          <a:stretch/>
        </p:blipFill>
        <p:spPr>
          <a:xfrm>
            <a:off x="-12320339" y="-1659"/>
            <a:ext cx="12320339" cy="6930191"/>
          </a:xfrm>
          <a:prstGeom prst="rect">
            <a:avLst/>
          </a:prstGeom>
        </p:spPr>
      </p:pic>
      <p:grpSp>
        <p:nvGrpSpPr>
          <p:cNvPr id="5" name="Group 4">
            <a:extLst>
              <a:ext uri="{FF2B5EF4-FFF2-40B4-BE49-F238E27FC236}">
                <a16:creationId xmlns:a16="http://schemas.microsoft.com/office/drawing/2014/main" id="{F6E03C96-F6DE-7050-C251-1C6278A3E4C5}"/>
              </a:ext>
            </a:extLst>
          </p:cNvPr>
          <p:cNvGrpSpPr/>
          <p:nvPr/>
        </p:nvGrpSpPr>
        <p:grpSpPr>
          <a:xfrm>
            <a:off x="11349613" y="5927900"/>
            <a:ext cx="1988042" cy="1173951"/>
            <a:chOff x="-683595" y="5979122"/>
            <a:chExt cx="1988042" cy="1173951"/>
          </a:xfrm>
        </p:grpSpPr>
        <p:sp>
          <p:nvSpPr>
            <p:cNvPr id="9" name="Isosceles Triangle 8">
              <a:extLst>
                <a:ext uri="{FF2B5EF4-FFF2-40B4-BE49-F238E27FC236}">
                  <a16:creationId xmlns:a16="http://schemas.microsoft.com/office/drawing/2014/main" id="{B0D9AF47-8E93-3460-E354-6C8BA2579170}"/>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5DC34F98-C152-944C-C353-CB4FF46676CE}"/>
                </a:ext>
              </a:extLst>
            </p:cNvPr>
            <p:cNvSpPr txBox="1"/>
            <p:nvPr/>
          </p:nvSpPr>
          <p:spPr>
            <a:xfrm>
              <a:off x="-268762" y="6493910"/>
              <a:ext cx="674975" cy="400110"/>
            </a:xfrm>
            <a:prstGeom prst="rect">
              <a:avLst/>
            </a:prstGeom>
            <a:noFill/>
          </p:spPr>
          <p:txBody>
            <a:bodyPr wrap="square" rtlCol="1">
              <a:spAutoFit/>
            </a:bodyPr>
            <a:lstStyle/>
            <a:p>
              <a:r>
                <a:rPr lang="en-US" sz="2000" dirty="0">
                  <a:latin typeface="Pinar ExtraBold" pitchFamily="2" charset="-78"/>
                  <a:cs typeface="Pinar ExtraBold" pitchFamily="2" charset="-78"/>
                </a:rPr>
                <a:t>10</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820178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2EF3FE-3D74-FE76-D3F3-EF4F943F9B83}"/>
              </a:ext>
            </a:extLst>
          </p:cNvPr>
          <p:cNvPicPr>
            <a:picLocks noChangeAspect="1"/>
          </p:cNvPicPr>
          <p:nvPr/>
        </p:nvPicPr>
        <p:blipFill rotWithShape="1">
          <a:blip r:embed="rId3">
            <a:extLst>
              <a:ext uri="{28A0092B-C50C-407E-A947-70E740481C1C}">
                <a14:useLocalDpi xmlns:a14="http://schemas.microsoft.com/office/drawing/2010/main" val="0"/>
              </a:ext>
            </a:extLst>
          </a:blip>
          <a:srcRect t="12480" b="12480"/>
          <a:stretch/>
        </p:blipFill>
        <p:spPr>
          <a:xfrm>
            <a:off x="3293999" y="1659"/>
            <a:ext cx="12306697" cy="6922517"/>
          </a:xfrm>
          <a:prstGeom prst="rect">
            <a:avLst/>
          </a:prstGeom>
        </p:spPr>
      </p:pic>
      <p:sp>
        <p:nvSpPr>
          <p:cNvPr id="4" name="TextBox 3">
            <a:extLst>
              <a:ext uri="{FF2B5EF4-FFF2-40B4-BE49-F238E27FC236}">
                <a16:creationId xmlns:a16="http://schemas.microsoft.com/office/drawing/2014/main" id="{6583ACF9-37B6-7AE6-4ACB-DEB7D0B7EC07}"/>
              </a:ext>
            </a:extLst>
          </p:cNvPr>
          <p:cNvSpPr txBox="1"/>
          <p:nvPr/>
        </p:nvSpPr>
        <p:spPr>
          <a:xfrm>
            <a:off x="3478484" y="3257014"/>
            <a:ext cx="11823032" cy="3600986"/>
          </a:xfrm>
          <a:prstGeom prst="rect">
            <a:avLst/>
          </a:prstGeom>
          <a:noFill/>
        </p:spPr>
        <p:txBody>
          <a:bodyPr wrap="square" rtlCol="1">
            <a:spAutoFit/>
          </a:bodyPr>
          <a:lstStyle/>
          <a:p>
            <a:pPr algn="just">
              <a:lnSpc>
                <a:spcPct val="150000"/>
              </a:lnSpc>
            </a:pPr>
            <a:r>
              <a:rPr lang="en-US" sz="2800" dirty="0">
                <a:solidFill>
                  <a:schemeClr val="bg1"/>
                </a:solidFill>
                <a:latin typeface="Pinar-DS2 Regular" pitchFamily="2" charset="-78"/>
                <a:cs typeface="Pinar-DS2 Regular" pitchFamily="2" charset="-78"/>
              </a:rPr>
              <a:t>An input oriented DEA CCR and BCC models were implemented, which includes three domains:</a:t>
            </a:r>
          </a:p>
          <a:p>
            <a:pPr algn="just">
              <a:lnSpc>
                <a:spcPct val="150000"/>
              </a:lnSpc>
            </a:pPr>
            <a:r>
              <a:rPr lang="en-US" sz="2800" dirty="0">
                <a:solidFill>
                  <a:schemeClr val="accent4"/>
                </a:solidFill>
                <a:latin typeface="Pinar DS4 Black" pitchFamily="2" charset="-78"/>
                <a:cs typeface="Pinar DS4 Black" pitchFamily="2" charset="-78"/>
              </a:rPr>
              <a:t> 1) </a:t>
            </a:r>
            <a:r>
              <a:rPr lang="en-US" sz="2800" dirty="0">
                <a:solidFill>
                  <a:schemeClr val="bg1"/>
                </a:solidFill>
                <a:latin typeface="Pinar DS4 Black" pitchFamily="2" charset="-78"/>
                <a:cs typeface="Pinar DS4 Black" pitchFamily="2" charset="-78"/>
              </a:rPr>
              <a:t>Delivered service </a:t>
            </a:r>
          </a:p>
          <a:p>
            <a:pPr algn="just">
              <a:lnSpc>
                <a:spcPct val="150000"/>
              </a:lnSpc>
            </a:pPr>
            <a:r>
              <a:rPr lang="en-US" sz="2800" dirty="0">
                <a:solidFill>
                  <a:schemeClr val="accent4"/>
                </a:solidFill>
                <a:latin typeface="Pinar DS4 Black" pitchFamily="2" charset="-78"/>
                <a:cs typeface="Pinar DS4 Black" pitchFamily="2" charset="-78"/>
              </a:rPr>
              <a:t>2) </a:t>
            </a:r>
            <a:r>
              <a:rPr lang="en-US" sz="2800" dirty="0">
                <a:solidFill>
                  <a:schemeClr val="bg1"/>
                </a:solidFill>
                <a:latin typeface="Pinar DS4 Black" pitchFamily="2" charset="-78"/>
                <a:cs typeface="Pinar DS4 Black" pitchFamily="2" charset="-78"/>
              </a:rPr>
              <a:t>Productive efficiency</a:t>
            </a:r>
          </a:p>
          <a:p>
            <a:pPr algn="just">
              <a:lnSpc>
                <a:spcPct val="150000"/>
              </a:lnSpc>
            </a:pPr>
            <a:r>
              <a:rPr lang="en-US" sz="2800" dirty="0">
                <a:solidFill>
                  <a:schemeClr val="accent4"/>
                </a:solidFill>
                <a:latin typeface="Pinar DS4 Black" pitchFamily="2" charset="-78"/>
                <a:cs typeface="Pinar DS4 Black" pitchFamily="2" charset="-78"/>
              </a:rPr>
              <a:t>3) </a:t>
            </a:r>
            <a:r>
              <a:rPr lang="en-US" sz="2800" dirty="0">
                <a:solidFill>
                  <a:schemeClr val="bg1"/>
                </a:solidFill>
                <a:latin typeface="Pinar DS4 Black" pitchFamily="2" charset="-78"/>
                <a:cs typeface="Pinar DS4 Black" pitchFamily="2" charset="-78"/>
              </a:rPr>
              <a:t>Environmental Performance</a:t>
            </a:r>
          </a:p>
          <a:p>
            <a:endParaRPr lang="fa-IR" dirty="0">
              <a:solidFill>
                <a:schemeClr val="bg2">
                  <a:lumMod val="25000"/>
                </a:schemeClr>
              </a:solidFill>
            </a:endParaRPr>
          </a:p>
        </p:txBody>
      </p:sp>
      <p:pic>
        <p:nvPicPr>
          <p:cNvPr id="3" name="Picture 2">
            <a:extLst>
              <a:ext uri="{FF2B5EF4-FFF2-40B4-BE49-F238E27FC236}">
                <a16:creationId xmlns:a16="http://schemas.microsoft.com/office/drawing/2014/main" id="{F57AC0BE-85B2-C472-E883-969903A1F477}"/>
              </a:ext>
            </a:extLst>
          </p:cNvPr>
          <p:cNvPicPr>
            <a:picLocks noChangeAspect="1"/>
          </p:cNvPicPr>
          <p:nvPr/>
        </p:nvPicPr>
        <p:blipFill rotWithShape="1">
          <a:blip r:embed="rId4">
            <a:extLst>
              <a:ext uri="{28A0092B-C50C-407E-A947-70E740481C1C}">
                <a14:useLocalDpi xmlns:a14="http://schemas.microsoft.com/office/drawing/2010/main" val="0"/>
              </a:ext>
            </a:extLst>
          </a:blip>
          <a:srcRect t="7813" b="7813"/>
          <a:stretch/>
        </p:blipFill>
        <p:spPr>
          <a:xfrm>
            <a:off x="3293999" y="0"/>
            <a:ext cx="12306697" cy="6922517"/>
          </a:xfrm>
          <a:prstGeom prst="rect">
            <a:avLst/>
          </a:prstGeom>
        </p:spPr>
      </p:pic>
      <p:sp>
        <p:nvSpPr>
          <p:cNvPr id="2" name="TextBox 1">
            <a:extLst>
              <a:ext uri="{FF2B5EF4-FFF2-40B4-BE49-F238E27FC236}">
                <a16:creationId xmlns:a16="http://schemas.microsoft.com/office/drawing/2014/main" id="{DA14ECFA-00A1-2E39-020C-C34B9601F8B8}"/>
              </a:ext>
            </a:extLst>
          </p:cNvPr>
          <p:cNvSpPr txBox="1"/>
          <p:nvPr/>
        </p:nvSpPr>
        <p:spPr>
          <a:xfrm>
            <a:off x="3879537" y="629218"/>
            <a:ext cx="11606463" cy="707886"/>
          </a:xfrm>
          <a:prstGeom prst="rect">
            <a:avLst/>
          </a:prstGeom>
          <a:noFill/>
        </p:spPr>
        <p:txBody>
          <a:bodyPr wrap="square" rtlCol="1">
            <a:spAutoFit/>
          </a:bodyPr>
          <a:lstStyle/>
          <a:p>
            <a:r>
              <a:rPr lang="en-US" sz="4000" dirty="0">
                <a:solidFill>
                  <a:schemeClr val="bg1"/>
                </a:solidFill>
                <a:latin typeface="Pinar DS2 Bold" pitchFamily="2" charset="-78"/>
                <a:cs typeface="Pinar DS2 Bold" pitchFamily="2" charset="-78"/>
              </a:rPr>
              <a:t>DEA Models for Performance Evaluation: </a:t>
            </a:r>
          </a:p>
        </p:txBody>
      </p:sp>
      <p:graphicFrame>
        <p:nvGraphicFramePr>
          <p:cNvPr id="7" name="Table 6">
            <a:extLst>
              <a:ext uri="{FF2B5EF4-FFF2-40B4-BE49-F238E27FC236}">
                <a16:creationId xmlns:a16="http://schemas.microsoft.com/office/drawing/2014/main" id="{469A2807-98A7-B2A0-834B-D47A4F12E552}"/>
              </a:ext>
            </a:extLst>
          </p:cNvPr>
          <p:cNvGraphicFramePr>
            <a:graphicFrameLocks noGrp="1"/>
          </p:cNvGraphicFramePr>
          <p:nvPr>
            <p:extLst>
              <p:ext uri="{D42A27DB-BD31-4B8C-83A1-F6EECF244321}">
                <p14:modId xmlns:p14="http://schemas.microsoft.com/office/powerpoint/2010/main" val="706915321"/>
              </p:ext>
            </p:extLst>
          </p:nvPr>
        </p:nvGraphicFramePr>
        <p:xfrm>
          <a:off x="3751199" y="1401621"/>
          <a:ext cx="11277601" cy="5100741"/>
        </p:xfrm>
        <a:graphic>
          <a:graphicData uri="http://schemas.openxmlformats.org/drawingml/2006/table">
            <a:tbl>
              <a:tblPr>
                <a:tableStyleId>{3B4B98B0-60AC-42C2-AFA5-B58CD77FA1E5}</a:tableStyleId>
              </a:tblPr>
              <a:tblGrid>
                <a:gridCol w="1828800">
                  <a:extLst>
                    <a:ext uri="{9D8B030D-6E8A-4147-A177-3AD203B41FA5}">
                      <a16:colId xmlns:a16="http://schemas.microsoft.com/office/drawing/2014/main" val="3259516085"/>
                    </a:ext>
                  </a:extLst>
                </a:gridCol>
                <a:gridCol w="5410200">
                  <a:extLst>
                    <a:ext uri="{9D8B030D-6E8A-4147-A177-3AD203B41FA5}">
                      <a16:colId xmlns:a16="http://schemas.microsoft.com/office/drawing/2014/main" val="3798928895"/>
                    </a:ext>
                  </a:extLst>
                </a:gridCol>
                <a:gridCol w="4038601">
                  <a:extLst>
                    <a:ext uri="{9D8B030D-6E8A-4147-A177-3AD203B41FA5}">
                      <a16:colId xmlns:a16="http://schemas.microsoft.com/office/drawing/2014/main" val="3317909774"/>
                    </a:ext>
                  </a:extLst>
                </a:gridCol>
              </a:tblGrid>
              <a:tr h="468000">
                <a:tc>
                  <a:txBody>
                    <a:bodyPr/>
                    <a:lstStyle/>
                    <a:p>
                      <a:pPr marL="0" algn="ctr" defTabSz="914400" rtl="0" eaLnBrk="1" fontAlgn="t" latinLnBrk="0" hangingPunct="1"/>
                      <a:r>
                        <a:rPr lang="en-US" sz="2000" b="1" u="none" strike="noStrike" kern="1200" dirty="0">
                          <a:solidFill>
                            <a:schemeClr val="bg2">
                              <a:lumMod val="50000"/>
                            </a:schemeClr>
                          </a:solidFill>
                          <a:effectLst/>
                          <a:latin typeface="+mj-lt"/>
                          <a:ea typeface="+mn-ea"/>
                          <a:cs typeface="Times New Roman" panose="02020603050405020304" pitchFamily="18" charset="0"/>
                        </a:rPr>
                        <a:t>Systems</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2000" b="1" u="none" strike="noStrike" kern="1200" dirty="0">
                          <a:solidFill>
                            <a:schemeClr val="bg2">
                              <a:lumMod val="50000"/>
                            </a:schemeClr>
                          </a:solidFill>
                          <a:effectLst/>
                          <a:latin typeface="+mj-lt"/>
                          <a:ea typeface="+mn-ea"/>
                          <a:cs typeface="Times New Roman" panose="02020603050405020304" pitchFamily="18" charset="0"/>
                        </a:rPr>
                        <a:t>Inputs</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2000" b="1" u="none" strike="noStrike" kern="1200" dirty="0">
                          <a:solidFill>
                            <a:schemeClr val="bg2">
                              <a:lumMod val="50000"/>
                            </a:schemeClr>
                          </a:solidFill>
                          <a:effectLst/>
                          <a:latin typeface="+mj-lt"/>
                          <a:ea typeface="+mn-ea"/>
                          <a:cs typeface="Times New Roman" panose="02020603050405020304" pitchFamily="18" charset="0"/>
                        </a:rPr>
                        <a:t>Outputs</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7177515"/>
                  </a:ext>
                </a:extLst>
              </a:tr>
              <a:tr h="1217840">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Infrastructure</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Total length of channels (km)</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Rehabilitation costs/irrigated area (thousands of $/ha)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Technification costs/Irrigated area (thousands of $/ha)</a:t>
                      </a: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Conduction efficiency</a:t>
                      </a:r>
                    </a:p>
                  </a:txBody>
                  <a:tcPr marL="211015"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5535854"/>
                  </a:ext>
                </a:extLst>
              </a:tr>
              <a:tr h="1412567">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General Finances</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Management costs/irrigated area (thousands of $/ha)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Operation costs/Irrigated area Cost (thousands of $/ha)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Maintenance costs/Area regrade (thousands of $/ha)</a:t>
                      </a: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Income from fees for irrigation service/ Irrigated area (thousands of $/ha)</a:t>
                      </a:r>
                    </a:p>
                  </a:txBody>
                  <a:tcPr marL="211015"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914420"/>
                  </a:ext>
                </a:extLst>
              </a:tr>
              <a:tr h="1332761">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General Production</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Volume of total annual water delivered to users /Irrigated area (thousands of m3/ha)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Irrigated area (ha)</a:t>
                      </a: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Total value of annual production /Irrigated area (thousands of $/ha)</a:t>
                      </a:r>
                      <a:br>
                        <a:rPr lang="en-US" sz="1600" u="none" strike="noStrike" kern="1200" dirty="0">
                          <a:solidFill>
                            <a:schemeClr val="bg2">
                              <a:lumMod val="50000"/>
                            </a:schemeClr>
                          </a:solidFill>
                          <a:effectLst/>
                          <a:latin typeface="+mj-lt"/>
                          <a:ea typeface="+mn-ea"/>
                          <a:cs typeface="Times New Roman" panose="02020603050405020304" pitchFamily="18" charset="0"/>
                        </a:rPr>
                      </a:br>
                      <a:r>
                        <a:rPr lang="en-US" sz="1600" u="none" strike="noStrike" kern="1200" dirty="0">
                          <a:solidFill>
                            <a:schemeClr val="bg2">
                              <a:lumMod val="50000"/>
                            </a:schemeClr>
                          </a:solidFill>
                          <a:effectLst/>
                          <a:latin typeface="+mj-lt"/>
                          <a:ea typeface="+mn-ea"/>
                          <a:cs typeface="Times New Roman" panose="02020603050405020304" pitchFamily="18" charset="0"/>
                        </a:rPr>
                        <a:t>Total annual production/Irrigated area (tons/ha)</a:t>
                      </a:r>
                    </a:p>
                  </a:txBody>
                  <a:tcPr marL="211015"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2584075"/>
                  </a:ext>
                </a:extLst>
              </a:tr>
              <a:tr h="669573">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Environmental</a:t>
                      </a:r>
                    </a:p>
                  </a:txBody>
                  <a:tcPr marL="7034"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Soil degradation index</a:t>
                      </a:r>
                    </a:p>
                  </a:txBody>
                  <a:tcPr marL="105508"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Total annual production/Irrigated area (thousands of tons/ha)</a:t>
                      </a:r>
                    </a:p>
                  </a:txBody>
                  <a:tcPr marL="211015" marR="7034" marT="703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0535475"/>
                  </a:ext>
                </a:extLst>
              </a:tr>
            </a:tbl>
          </a:graphicData>
        </a:graphic>
      </p:graphicFrame>
      <p:pic>
        <p:nvPicPr>
          <p:cNvPr id="8" name="Picture 7">
            <a:extLst>
              <a:ext uri="{FF2B5EF4-FFF2-40B4-BE49-F238E27FC236}">
                <a16:creationId xmlns:a16="http://schemas.microsoft.com/office/drawing/2014/main" id="{54FB0E60-684B-6C7B-5EE8-2C634819E380}"/>
              </a:ext>
            </a:extLst>
          </p:cNvPr>
          <p:cNvPicPr>
            <a:picLocks noChangeAspect="1"/>
          </p:cNvPicPr>
          <p:nvPr/>
        </p:nvPicPr>
        <p:blipFill rotWithShape="1">
          <a:blip r:embed="rId5">
            <a:extLst>
              <a:ext uri="{28A0092B-C50C-407E-A947-70E740481C1C}">
                <a14:useLocalDpi xmlns:a14="http://schemas.microsoft.com/office/drawing/2010/main" val="0"/>
              </a:ext>
            </a:extLst>
          </a:blip>
          <a:srcRect t="7813" b="7813"/>
          <a:stretch/>
        </p:blipFill>
        <p:spPr>
          <a:xfrm>
            <a:off x="-1" y="-1659"/>
            <a:ext cx="12320339" cy="6930191"/>
          </a:xfrm>
          <a:prstGeom prst="rect">
            <a:avLst/>
          </a:prstGeom>
        </p:spPr>
      </p:pic>
      <p:sp>
        <p:nvSpPr>
          <p:cNvPr id="14" name="TextBox 13">
            <a:extLst>
              <a:ext uri="{FF2B5EF4-FFF2-40B4-BE49-F238E27FC236}">
                <a16:creationId xmlns:a16="http://schemas.microsoft.com/office/drawing/2014/main" id="{FECB608E-750B-E767-7832-982C6932C9EC}"/>
              </a:ext>
            </a:extLst>
          </p:cNvPr>
          <p:cNvSpPr txBox="1"/>
          <p:nvPr/>
        </p:nvSpPr>
        <p:spPr>
          <a:xfrm>
            <a:off x="236756" y="264496"/>
            <a:ext cx="7798278" cy="923330"/>
          </a:xfrm>
          <a:prstGeom prst="rect">
            <a:avLst/>
          </a:prstGeom>
          <a:noFill/>
        </p:spPr>
        <p:txBody>
          <a:bodyPr wrap="square">
            <a:spAutoFit/>
          </a:bodyPr>
          <a:lstStyle/>
          <a:p>
            <a:r>
              <a:rPr lang="en-US" sz="4000" dirty="0">
                <a:solidFill>
                  <a:schemeClr val="bg1"/>
                </a:solidFill>
                <a:latin typeface="Pinar DS4 Black" pitchFamily="2" charset="-78"/>
                <a:cs typeface="Pinar DS4 Black" pitchFamily="2" charset="-78"/>
              </a:rPr>
              <a:t>Result for cluster</a:t>
            </a:r>
            <a:r>
              <a:rPr lang="en-US" sz="2400" dirty="0">
                <a:solidFill>
                  <a:schemeClr val="bg1"/>
                </a:solidFill>
                <a:latin typeface="Pinar DS4 Black" pitchFamily="2" charset="-78"/>
                <a:cs typeface="Pinar DS4 Black" pitchFamily="2" charset="-78"/>
              </a:rPr>
              <a:t> </a:t>
            </a:r>
            <a:r>
              <a:rPr lang="en-US" sz="5400" dirty="0">
                <a:solidFill>
                  <a:schemeClr val="bg1"/>
                </a:solidFill>
                <a:latin typeface="Pinar DS4 Black" pitchFamily="2" charset="-78"/>
                <a:cs typeface="Pinar DS4 Black" pitchFamily="2" charset="-78"/>
              </a:rPr>
              <a:t>CS5 </a:t>
            </a:r>
            <a:endParaRPr lang="fa-IR" sz="4000" dirty="0"/>
          </a:p>
        </p:txBody>
      </p:sp>
      <p:graphicFrame>
        <p:nvGraphicFramePr>
          <p:cNvPr id="15" name="Table 14">
            <a:extLst>
              <a:ext uri="{FF2B5EF4-FFF2-40B4-BE49-F238E27FC236}">
                <a16:creationId xmlns:a16="http://schemas.microsoft.com/office/drawing/2014/main" id="{E648B872-27DF-D964-6721-2594B541021E}"/>
              </a:ext>
            </a:extLst>
          </p:cNvPr>
          <p:cNvGraphicFramePr>
            <a:graphicFrameLocks noGrp="1"/>
          </p:cNvGraphicFramePr>
          <p:nvPr>
            <p:extLst>
              <p:ext uri="{D42A27DB-BD31-4B8C-83A1-F6EECF244321}">
                <p14:modId xmlns:p14="http://schemas.microsoft.com/office/powerpoint/2010/main" val="3390801581"/>
              </p:ext>
            </p:extLst>
          </p:nvPr>
        </p:nvGraphicFramePr>
        <p:xfrm>
          <a:off x="236756" y="1131924"/>
          <a:ext cx="11718487" cy="5116146"/>
        </p:xfrm>
        <a:graphic>
          <a:graphicData uri="http://schemas.openxmlformats.org/drawingml/2006/table">
            <a:tbl>
              <a:tblPr>
                <a:tableStyleId>{3B4B98B0-60AC-42C2-AFA5-B58CD77FA1E5}</a:tableStyleId>
              </a:tblPr>
              <a:tblGrid>
                <a:gridCol w="3392389">
                  <a:extLst>
                    <a:ext uri="{9D8B030D-6E8A-4147-A177-3AD203B41FA5}">
                      <a16:colId xmlns:a16="http://schemas.microsoft.com/office/drawing/2014/main" val="612055170"/>
                    </a:ext>
                  </a:extLst>
                </a:gridCol>
                <a:gridCol w="2530754">
                  <a:extLst>
                    <a:ext uri="{9D8B030D-6E8A-4147-A177-3AD203B41FA5}">
                      <a16:colId xmlns:a16="http://schemas.microsoft.com/office/drawing/2014/main" val="1511754403"/>
                    </a:ext>
                  </a:extLst>
                </a:gridCol>
                <a:gridCol w="741497">
                  <a:extLst>
                    <a:ext uri="{9D8B030D-6E8A-4147-A177-3AD203B41FA5}">
                      <a16:colId xmlns:a16="http://schemas.microsoft.com/office/drawing/2014/main" val="2674786542"/>
                    </a:ext>
                  </a:extLst>
                </a:gridCol>
                <a:gridCol w="741497">
                  <a:extLst>
                    <a:ext uri="{9D8B030D-6E8A-4147-A177-3AD203B41FA5}">
                      <a16:colId xmlns:a16="http://schemas.microsoft.com/office/drawing/2014/main" val="3154897037"/>
                    </a:ext>
                  </a:extLst>
                </a:gridCol>
                <a:gridCol w="741497">
                  <a:extLst>
                    <a:ext uri="{9D8B030D-6E8A-4147-A177-3AD203B41FA5}">
                      <a16:colId xmlns:a16="http://schemas.microsoft.com/office/drawing/2014/main" val="4208761119"/>
                    </a:ext>
                  </a:extLst>
                </a:gridCol>
                <a:gridCol w="741497">
                  <a:extLst>
                    <a:ext uri="{9D8B030D-6E8A-4147-A177-3AD203B41FA5}">
                      <a16:colId xmlns:a16="http://schemas.microsoft.com/office/drawing/2014/main" val="3658035530"/>
                    </a:ext>
                  </a:extLst>
                </a:gridCol>
                <a:gridCol w="741497">
                  <a:extLst>
                    <a:ext uri="{9D8B030D-6E8A-4147-A177-3AD203B41FA5}">
                      <a16:colId xmlns:a16="http://schemas.microsoft.com/office/drawing/2014/main" val="365651846"/>
                    </a:ext>
                  </a:extLst>
                </a:gridCol>
                <a:gridCol w="604865">
                  <a:extLst>
                    <a:ext uri="{9D8B030D-6E8A-4147-A177-3AD203B41FA5}">
                      <a16:colId xmlns:a16="http://schemas.microsoft.com/office/drawing/2014/main" val="2352021145"/>
                    </a:ext>
                  </a:extLst>
                </a:gridCol>
                <a:gridCol w="741497">
                  <a:extLst>
                    <a:ext uri="{9D8B030D-6E8A-4147-A177-3AD203B41FA5}">
                      <a16:colId xmlns:a16="http://schemas.microsoft.com/office/drawing/2014/main" val="811769705"/>
                    </a:ext>
                  </a:extLst>
                </a:gridCol>
                <a:gridCol w="741497">
                  <a:extLst>
                    <a:ext uri="{9D8B030D-6E8A-4147-A177-3AD203B41FA5}">
                      <a16:colId xmlns:a16="http://schemas.microsoft.com/office/drawing/2014/main" val="2357048534"/>
                    </a:ext>
                  </a:extLst>
                </a:gridCol>
              </a:tblGrid>
              <a:tr h="527528">
                <a:tc rowSpan="2">
                  <a:txBody>
                    <a:bodyPr/>
                    <a:lstStyle/>
                    <a:p>
                      <a:pPr marL="0" algn="ctr" defTabSz="914400" rtl="0" eaLnBrk="1" fontAlgn="t" latinLnBrk="0" hangingPunct="1"/>
                      <a:r>
                        <a:rPr lang="en-US" sz="1800" b="1" u="none" strike="noStrike" kern="1200" dirty="0">
                          <a:solidFill>
                            <a:schemeClr val="bg2">
                              <a:lumMod val="50000"/>
                            </a:schemeClr>
                          </a:solidFill>
                          <a:effectLst/>
                          <a:latin typeface="+mj-lt"/>
                          <a:ea typeface="+mn-ea"/>
                          <a:cs typeface="Times New Roman" panose="02020603050405020304" pitchFamily="18" charset="0"/>
                        </a:rPr>
                        <a:t>ID-Code</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ctr" defTabSz="914400" rtl="0" eaLnBrk="1" fontAlgn="t" latinLnBrk="0" hangingPunct="1"/>
                      <a:r>
                        <a:rPr lang="en-US" sz="1800" b="1" u="none" strike="noStrike" kern="1200" dirty="0">
                          <a:solidFill>
                            <a:schemeClr val="bg2">
                              <a:lumMod val="50000"/>
                            </a:schemeClr>
                          </a:solidFill>
                          <a:effectLst/>
                          <a:latin typeface="+mj-lt"/>
                          <a:ea typeface="+mn-ea"/>
                          <a:cs typeface="Times New Roman" panose="02020603050405020304" pitchFamily="18" charset="0"/>
                        </a:rPr>
                        <a:t>Name</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fontAlgn="t" latinLnBrk="0" hangingPunct="1"/>
                      <a:r>
                        <a:rPr lang="en-US" sz="1800" b="1" u="none" strike="noStrike" kern="1200" dirty="0">
                          <a:solidFill>
                            <a:schemeClr val="bg2">
                              <a:lumMod val="50000"/>
                            </a:schemeClr>
                          </a:solidFill>
                          <a:effectLst/>
                          <a:latin typeface="+mj-lt"/>
                          <a:ea typeface="+mn-ea"/>
                          <a:cs typeface="Times New Roman" panose="02020603050405020304" pitchFamily="18" charset="0"/>
                        </a:rPr>
                        <a:t>Infrastructure</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gridSpan="2">
                  <a:txBody>
                    <a:bodyPr/>
                    <a:lstStyle/>
                    <a:p>
                      <a:pPr marL="0" algn="ctr" defTabSz="914400" rtl="0" eaLnBrk="1" fontAlgn="t" latinLnBrk="0" hangingPunct="1"/>
                      <a:r>
                        <a:rPr lang="en-US" sz="1800" b="1" u="none" strike="noStrike" kern="1200">
                          <a:solidFill>
                            <a:schemeClr val="bg2">
                              <a:lumMod val="50000"/>
                            </a:schemeClr>
                          </a:solidFill>
                          <a:effectLst/>
                          <a:latin typeface="+mj-lt"/>
                          <a:ea typeface="+mn-ea"/>
                          <a:cs typeface="Times New Roman" panose="02020603050405020304" pitchFamily="18" charset="0"/>
                        </a:rPr>
                        <a:t>General Finances</a:t>
                      </a:r>
                    </a:p>
                  </a:txBody>
                  <a:tcPr marL="85691"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gridSpan="2">
                  <a:txBody>
                    <a:bodyPr/>
                    <a:lstStyle/>
                    <a:p>
                      <a:pPr marL="0" algn="ctr" defTabSz="914400" rtl="0" eaLnBrk="1" fontAlgn="t" latinLnBrk="0" hangingPunct="1"/>
                      <a:r>
                        <a:rPr lang="en-US" sz="1800" b="1" u="none" strike="noStrike" kern="1200">
                          <a:solidFill>
                            <a:schemeClr val="bg2">
                              <a:lumMod val="50000"/>
                            </a:schemeClr>
                          </a:solidFill>
                          <a:effectLst/>
                          <a:latin typeface="+mj-lt"/>
                          <a:ea typeface="+mn-ea"/>
                          <a:cs typeface="Times New Roman" panose="02020603050405020304" pitchFamily="18" charset="0"/>
                        </a:rPr>
                        <a:t>General</a:t>
                      </a:r>
                      <a:br>
                        <a:rPr lang="en-US" sz="1800" b="1" u="none" strike="noStrike" kern="1200">
                          <a:solidFill>
                            <a:schemeClr val="bg2">
                              <a:lumMod val="50000"/>
                            </a:schemeClr>
                          </a:solidFill>
                          <a:effectLst/>
                          <a:latin typeface="+mj-lt"/>
                          <a:ea typeface="+mn-ea"/>
                          <a:cs typeface="Times New Roman" panose="02020603050405020304" pitchFamily="18" charset="0"/>
                        </a:rPr>
                      </a:br>
                      <a:r>
                        <a:rPr lang="en-US" sz="1800" b="1" u="none" strike="noStrike" kern="1200">
                          <a:solidFill>
                            <a:schemeClr val="bg2">
                              <a:lumMod val="50000"/>
                            </a:schemeClr>
                          </a:solidFill>
                          <a:effectLst/>
                          <a:latin typeface="+mj-lt"/>
                          <a:ea typeface="+mn-ea"/>
                          <a:cs typeface="Times New Roman" panose="02020603050405020304" pitchFamily="18" charset="0"/>
                        </a:rPr>
                        <a:t>Production</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gridSpan="2">
                  <a:txBody>
                    <a:bodyPr/>
                    <a:lstStyle/>
                    <a:p>
                      <a:pPr marL="0" algn="ctr" defTabSz="914400" rtl="0" eaLnBrk="1" fontAlgn="t" latinLnBrk="0" hangingPunct="1"/>
                      <a:r>
                        <a:rPr lang="en-US" sz="1800" b="1" u="none" strike="noStrike" kern="1200" dirty="0">
                          <a:solidFill>
                            <a:schemeClr val="bg2">
                              <a:lumMod val="50000"/>
                            </a:schemeClr>
                          </a:solidFill>
                          <a:effectLst/>
                          <a:latin typeface="+mj-lt"/>
                          <a:ea typeface="+mn-ea"/>
                          <a:cs typeface="Times New Roman" panose="02020603050405020304" pitchFamily="18" charset="0"/>
                        </a:rPr>
                        <a:t>Environmental</a:t>
                      </a:r>
                    </a:p>
                  </a:txBody>
                  <a:tcPr marL="85691"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extLst>
                  <a:ext uri="{0D108BD9-81ED-4DB2-BD59-A6C34878D82A}">
                    <a16:rowId xmlns:a16="http://schemas.microsoft.com/office/drawing/2014/main" val="1857386747"/>
                  </a:ext>
                </a:extLst>
              </a:tr>
              <a:tr h="266213">
                <a:tc vMerge="1">
                  <a:txBody>
                    <a:bodyPr/>
                    <a:lstStyle/>
                    <a:p>
                      <a:pPr algn="ctr"/>
                      <a:r>
                        <a:rPr lang="en-US" sz="1600" b="1" dirty="0">
                          <a:solidFill>
                            <a:srgbClr val="B2D0B4"/>
                          </a:solidFill>
                        </a:rPr>
                        <a:t>ID-Code</a:t>
                      </a:r>
                    </a:p>
                  </a:txBody>
                  <a:tcPr anchor="ctr">
                    <a:lnB w="12700" cap="flat" cmpd="sng" algn="ctr">
                      <a:solidFill>
                        <a:schemeClr val="tx1"/>
                      </a:solidFill>
                      <a:prstDash val="solid"/>
                      <a:round/>
                      <a:headEnd type="none" w="med" len="med"/>
                      <a:tailEnd type="none" w="med" len="med"/>
                    </a:lnB>
                  </a:tcPr>
                </a:tc>
                <a:tc vMerge="1">
                  <a:txBody>
                    <a:bodyPr/>
                    <a:lstStyle/>
                    <a:p>
                      <a:pPr algn="ctr" fontAlgn="t"/>
                      <a:r>
                        <a:rPr lang="en-US" sz="1600" b="1" u="none" strike="noStrike" dirty="0">
                          <a:solidFill>
                            <a:srgbClr val="B2D0B4"/>
                          </a:solidFill>
                          <a:effectLst/>
                          <a:latin typeface="Times New Roman" panose="02020603050405020304" pitchFamily="18" charset="0"/>
                          <a:cs typeface="Times New Roman" panose="02020603050405020304" pitchFamily="18" charset="0"/>
                        </a:rPr>
                        <a:t>Name</a:t>
                      </a:r>
                      <a:endParaRPr lang="en-US" sz="1600" b="1" i="0" u="none" strike="noStrike" dirty="0">
                        <a:solidFill>
                          <a:srgbClr val="B2D0B4"/>
                        </a:solidFill>
                        <a:effectLst/>
                        <a:latin typeface="Times New Roman" panose="02020603050405020304" pitchFamily="18" charset="0"/>
                        <a:cs typeface="Times New Roman" panose="02020603050405020304" pitchFamily="18" charset="0"/>
                      </a:endParaRPr>
                    </a:p>
                  </a:txBody>
                  <a:tcPr marL="85691" marR="5713" marT="5713" marB="0" anchor="ctr">
                    <a:lnB w="12700" cap="flat" cmpd="sng" algn="ctr">
                      <a:solidFill>
                        <a:schemeClr val="tx1"/>
                      </a:solidFill>
                      <a:prstDash val="solid"/>
                      <a:round/>
                      <a:headEnd type="none" w="med" len="med"/>
                      <a:tailEnd type="none" w="med" len="med"/>
                    </a:lnB>
                  </a:tcPr>
                </a:tc>
                <a:tc>
                  <a:txBody>
                    <a:bodyPr/>
                    <a:lstStyle/>
                    <a:p>
                      <a:pPr marL="0" algn="ctr" defTabSz="914400" rtl="0" eaLnBrk="1" fontAlgn="t" latinLnBrk="0" hangingPunct="1"/>
                      <a:r>
                        <a:rPr lang="en-US" sz="1800" b="1" u="none" strike="noStrike" kern="1200" dirty="0">
                          <a:solidFill>
                            <a:schemeClr val="bg2">
                              <a:lumMod val="50000"/>
                            </a:schemeClr>
                          </a:solidFill>
                          <a:effectLst/>
                          <a:latin typeface="+mj-lt"/>
                          <a:ea typeface="+mn-ea"/>
                          <a:cs typeface="Times New Roman" panose="02020603050405020304" pitchFamily="18" charset="0"/>
                        </a:rPr>
                        <a:t>e</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1800" b="1" u="none" strike="noStrike" kern="1200" dirty="0" err="1">
                          <a:solidFill>
                            <a:schemeClr val="bg2">
                              <a:lumMod val="50000"/>
                            </a:schemeClr>
                          </a:solidFill>
                          <a:effectLst/>
                          <a:latin typeface="+mj-lt"/>
                          <a:ea typeface="+mn-ea"/>
                          <a:cs typeface="Times New Roman" panose="02020603050405020304" pitchFamily="18" charset="0"/>
                        </a:rPr>
                        <a:t>RtoS</a:t>
                      </a:r>
                      <a:endParaRPr lang="en-US" sz="1800" b="1" u="none" strike="noStrike" kern="1200" dirty="0">
                        <a:solidFill>
                          <a:schemeClr val="bg2">
                            <a:lumMod val="50000"/>
                          </a:schemeClr>
                        </a:solidFill>
                        <a:effectLst/>
                        <a:latin typeface="+mj-lt"/>
                        <a:ea typeface="+mn-ea"/>
                        <a:cs typeface="Times New Roman" panose="02020603050405020304" pitchFamily="18" charset="0"/>
                      </a:endParaRPr>
                    </a:p>
                  </a:txBody>
                  <a:tcPr marL="85691"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1800" b="1" u="none" strike="noStrike" kern="1200" dirty="0">
                          <a:solidFill>
                            <a:schemeClr val="bg2">
                              <a:lumMod val="50000"/>
                            </a:schemeClr>
                          </a:solidFill>
                          <a:effectLst/>
                          <a:latin typeface="+mj-lt"/>
                          <a:ea typeface="+mn-ea"/>
                          <a:cs typeface="Times New Roman" panose="02020603050405020304" pitchFamily="18" charset="0"/>
                        </a:rPr>
                        <a:t>e</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1800" b="1" u="none" strike="noStrike" kern="1200" dirty="0" err="1">
                          <a:solidFill>
                            <a:schemeClr val="bg2">
                              <a:lumMod val="50000"/>
                            </a:schemeClr>
                          </a:solidFill>
                          <a:effectLst/>
                          <a:latin typeface="+mj-lt"/>
                          <a:ea typeface="+mn-ea"/>
                          <a:cs typeface="Times New Roman" panose="02020603050405020304" pitchFamily="18" charset="0"/>
                        </a:rPr>
                        <a:t>RtoS</a:t>
                      </a:r>
                      <a:endParaRPr lang="en-US" sz="1800" b="1" u="none" strike="noStrike" kern="1200" dirty="0">
                        <a:solidFill>
                          <a:schemeClr val="bg2">
                            <a:lumMod val="50000"/>
                          </a:schemeClr>
                        </a:solidFill>
                        <a:effectLst/>
                        <a:latin typeface="+mj-lt"/>
                        <a:ea typeface="+mn-ea"/>
                        <a:cs typeface="Times New Roman" panose="02020603050405020304" pitchFamily="18" charset="0"/>
                      </a:endParaRPr>
                    </a:p>
                  </a:txBody>
                  <a:tcPr marL="85691"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1800" b="1" u="none" strike="noStrike" kern="1200" dirty="0">
                          <a:solidFill>
                            <a:schemeClr val="bg2">
                              <a:lumMod val="50000"/>
                            </a:schemeClr>
                          </a:solidFill>
                          <a:effectLst/>
                          <a:latin typeface="+mj-lt"/>
                          <a:ea typeface="+mn-ea"/>
                          <a:cs typeface="Times New Roman" panose="02020603050405020304" pitchFamily="18" charset="0"/>
                        </a:rPr>
                        <a:t>e</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1800" b="1" u="none" strike="noStrike" kern="1200" dirty="0" err="1">
                          <a:solidFill>
                            <a:schemeClr val="bg2">
                              <a:lumMod val="50000"/>
                            </a:schemeClr>
                          </a:solidFill>
                          <a:effectLst/>
                          <a:latin typeface="+mj-lt"/>
                          <a:ea typeface="+mn-ea"/>
                          <a:cs typeface="Times New Roman" panose="02020603050405020304" pitchFamily="18" charset="0"/>
                        </a:rPr>
                        <a:t>RtoS</a:t>
                      </a:r>
                      <a:endParaRPr lang="en-US" sz="1800" b="1" u="none" strike="noStrike" kern="1200" dirty="0">
                        <a:solidFill>
                          <a:schemeClr val="bg2">
                            <a:lumMod val="50000"/>
                          </a:schemeClr>
                        </a:solidFill>
                        <a:effectLst/>
                        <a:latin typeface="+mj-lt"/>
                        <a:ea typeface="+mn-ea"/>
                        <a:cs typeface="Times New Roman" panose="02020603050405020304" pitchFamily="18" charset="0"/>
                      </a:endParaRPr>
                    </a:p>
                  </a:txBody>
                  <a:tcPr marL="85691"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1800" b="1" u="none" strike="noStrike" kern="1200">
                          <a:solidFill>
                            <a:schemeClr val="bg2">
                              <a:lumMod val="50000"/>
                            </a:schemeClr>
                          </a:solidFill>
                          <a:effectLst/>
                          <a:latin typeface="+mj-lt"/>
                          <a:ea typeface="+mn-ea"/>
                          <a:cs typeface="Times New Roman" panose="02020603050405020304" pitchFamily="18" charset="0"/>
                        </a:rPr>
                        <a:t>e</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US" sz="1800" b="1" u="none" strike="noStrike" kern="1200" dirty="0" err="1">
                          <a:solidFill>
                            <a:schemeClr val="bg2">
                              <a:lumMod val="50000"/>
                            </a:schemeClr>
                          </a:solidFill>
                          <a:effectLst/>
                          <a:latin typeface="+mj-lt"/>
                          <a:ea typeface="+mn-ea"/>
                          <a:cs typeface="Times New Roman" panose="02020603050405020304" pitchFamily="18" charset="0"/>
                        </a:rPr>
                        <a:t>RtoS</a:t>
                      </a:r>
                      <a:endParaRPr lang="en-US" sz="1800" b="1" u="none" strike="noStrike" kern="1200" dirty="0">
                        <a:solidFill>
                          <a:schemeClr val="bg2">
                            <a:lumMod val="50000"/>
                          </a:schemeClr>
                        </a:solidFill>
                        <a:effectLst/>
                        <a:latin typeface="+mj-lt"/>
                        <a:ea typeface="+mn-ea"/>
                        <a:cs typeface="Times New Roman" panose="02020603050405020304" pitchFamily="18" charset="0"/>
                      </a:endParaRP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7382827"/>
                  </a:ext>
                </a:extLst>
              </a:tr>
              <a:tr h="362127">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50</a:t>
                      </a:r>
                    </a:p>
                  </a:txBody>
                  <a:tcPr marL="5713" marR="171381" marT="5713" marB="0" anchor="ctr">
                    <a:lnT w="12700" cap="flat" cmpd="sng" algn="ctr">
                      <a:solidFill>
                        <a:schemeClr val="tx1"/>
                      </a:solidFill>
                      <a:prstDash val="solid"/>
                      <a:round/>
                      <a:headEnd type="none" w="med" len="med"/>
                      <a:tailEnd type="none" w="med" len="med"/>
                    </a:lnT>
                    <a:solidFill>
                      <a:schemeClr val="bg1"/>
                    </a:solidFill>
                  </a:tcPr>
                </a:tc>
                <a:tc>
                  <a:txBody>
                    <a:bodyPr/>
                    <a:lstStyle/>
                    <a:p>
                      <a:pPr marL="0" lvl="0" indent="0" algn="ctr" defTabSz="914400" rtl="0" eaLnBrk="1" fontAlgn="t" latinLnBrk="0" hangingPunct="1"/>
                      <a:r>
                        <a:rPr lang="en-US" sz="1600" u="none" strike="noStrike" kern="1200" dirty="0" err="1">
                          <a:solidFill>
                            <a:schemeClr val="bg2">
                              <a:lumMod val="50000"/>
                            </a:schemeClr>
                          </a:solidFill>
                          <a:effectLst/>
                          <a:latin typeface="+mj-lt"/>
                          <a:ea typeface="+mn-ea"/>
                          <a:cs typeface="Times New Roman" panose="02020603050405020304" pitchFamily="18" charset="0"/>
                        </a:rPr>
                        <a:t>Acuña</a:t>
                      </a:r>
                      <a:r>
                        <a:rPr lang="en-US" sz="1600" u="none" strike="noStrike" kern="1200" dirty="0">
                          <a:solidFill>
                            <a:schemeClr val="bg2">
                              <a:lumMod val="50000"/>
                            </a:schemeClr>
                          </a:solidFill>
                          <a:effectLst/>
                          <a:latin typeface="+mj-lt"/>
                          <a:ea typeface="+mn-ea"/>
                          <a:cs typeface="Times New Roman" panose="02020603050405020304" pitchFamily="18" charset="0"/>
                        </a:rPr>
                        <a:t>-Falcón</a:t>
                      </a:r>
                    </a:p>
                  </a:txBody>
                  <a:tcPr marL="85691" marR="5713" marT="5713" marB="0" anchor="ctr">
                    <a:lnT w="12700" cap="flat" cmpd="sng" algn="ctr">
                      <a:solidFill>
                        <a:schemeClr val="tx1"/>
                      </a:solidFill>
                      <a:prstDash val="solid"/>
                      <a:round/>
                      <a:headEnd type="none" w="med" len="med"/>
                      <a:tailEnd type="none" w="med" len="med"/>
                    </a:lnT>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1.00</a:t>
                      </a:r>
                    </a:p>
                  </a:txBody>
                  <a:tcPr marL="5713" marR="5713" marT="5713" marB="0" anchor="ctr">
                    <a:lnT w="12700" cap="flat" cmpd="sng" algn="ctr">
                      <a:solidFill>
                        <a:schemeClr val="tx1"/>
                      </a:solidFill>
                      <a:prstDash val="solid"/>
                      <a:round/>
                      <a:headEnd type="none" w="med" len="med"/>
                      <a:tailEnd type="none" w="med" len="med"/>
                    </a:lnT>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CNT</a:t>
                      </a:r>
                    </a:p>
                  </a:txBody>
                  <a:tcPr marL="85691" marR="5713" marT="5713" marB="0" anchor="ctr">
                    <a:lnT w="12700" cap="flat" cmpd="sng" algn="ctr">
                      <a:solidFill>
                        <a:schemeClr val="tx1"/>
                      </a:solidFill>
                      <a:prstDash val="solid"/>
                      <a:round/>
                      <a:headEnd type="none" w="med" len="med"/>
                      <a:tailEnd type="none" w="med" len="med"/>
                    </a:lnT>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lnT w="12700" cap="flat" cmpd="sng" algn="ctr">
                      <a:solidFill>
                        <a:schemeClr val="tx1"/>
                      </a:solidFill>
                      <a:prstDash val="solid"/>
                      <a:round/>
                      <a:headEnd type="none" w="med" len="med"/>
                      <a:tailEnd type="none" w="med" len="med"/>
                    </a:lnT>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lnT w="12700" cap="flat" cmpd="sng" algn="ctr">
                      <a:solidFill>
                        <a:schemeClr val="tx1"/>
                      </a:solidFill>
                      <a:prstDash val="solid"/>
                      <a:round/>
                      <a:headEnd type="none" w="med" len="med"/>
                      <a:tailEnd type="none" w="med" len="med"/>
                    </a:lnT>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1.00</a:t>
                      </a:r>
                    </a:p>
                  </a:txBody>
                  <a:tcPr marL="5713" marR="85691" marT="5713" marB="0" anchor="ctr">
                    <a:lnT w="12700" cap="flat" cmpd="sng" algn="ctr">
                      <a:solidFill>
                        <a:schemeClr val="tx1"/>
                      </a:solidFill>
                      <a:prstDash val="solid"/>
                      <a:round/>
                      <a:headEnd type="none" w="med" len="med"/>
                      <a:tailEnd type="none" w="med" len="med"/>
                    </a:lnT>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CNT</a:t>
                      </a:r>
                    </a:p>
                  </a:txBody>
                  <a:tcPr marL="85691" marR="5713" marT="5713" marB="0" anchor="ctr">
                    <a:lnT w="12700" cap="flat" cmpd="sng" algn="ctr">
                      <a:solidFill>
                        <a:schemeClr val="tx1"/>
                      </a:solidFill>
                      <a:prstDash val="solid"/>
                      <a:round/>
                      <a:headEnd type="none" w="med" len="med"/>
                      <a:tailEnd type="none" w="med" len="med"/>
                    </a:lnT>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1.00</a:t>
                      </a:r>
                    </a:p>
                  </a:txBody>
                  <a:tcPr marL="5713" marR="5713" marT="5713" marB="0" anchor="ctr">
                    <a:lnT w="12700" cap="flat" cmpd="sng" algn="ctr">
                      <a:solidFill>
                        <a:schemeClr val="tx1"/>
                      </a:solidFill>
                      <a:prstDash val="solid"/>
                      <a:round/>
                      <a:headEnd type="none" w="med" len="med"/>
                      <a:tailEnd type="none" w="med" len="med"/>
                    </a:lnT>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CTE</a:t>
                      </a:r>
                    </a:p>
                  </a:txBody>
                  <a:tcPr marL="5713" marR="5713" marT="5713" marB="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779278277"/>
                  </a:ext>
                </a:extLst>
              </a:tr>
              <a:tr h="362127">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23</a:t>
                      </a:r>
                    </a:p>
                  </a:txBody>
                  <a:tcPr marL="5713" marR="171381"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San Juan del Río</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DEC</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CNT</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1.00</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DEC</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0.59</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1174224230"/>
                  </a:ext>
                </a:extLst>
              </a:tr>
              <a:tr h="362127">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31</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Las Lajas</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CNT</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CNT</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1.00</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0.50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2763167909"/>
                  </a:ext>
                </a:extLst>
              </a:tr>
              <a:tr h="362127">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4</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Don Martín</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CNT</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0.82</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0.54</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2288183420"/>
                  </a:ext>
                </a:extLst>
              </a:tr>
              <a:tr h="362127">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85</a:t>
                      </a:r>
                    </a:p>
                  </a:txBody>
                  <a:tcPr marL="5713" marR="171381"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La </a:t>
                      </a:r>
                      <a:r>
                        <a:rPr lang="en-US" sz="1600" u="none" strike="noStrike" kern="1200" dirty="0" err="1">
                          <a:solidFill>
                            <a:schemeClr val="bg2">
                              <a:lumMod val="50000"/>
                            </a:schemeClr>
                          </a:solidFill>
                          <a:effectLst/>
                          <a:latin typeface="+mj-lt"/>
                          <a:ea typeface="+mn-ea"/>
                          <a:cs typeface="Times New Roman" panose="02020603050405020304" pitchFamily="18" charset="0"/>
                        </a:rPr>
                        <a:t>Begoña</a:t>
                      </a:r>
                      <a:endParaRPr lang="en-US" sz="1600" u="none" strike="noStrike" kern="1200" dirty="0">
                        <a:solidFill>
                          <a:schemeClr val="bg2">
                            <a:lumMod val="50000"/>
                          </a:schemeClr>
                        </a:solidFill>
                        <a:effectLst/>
                        <a:latin typeface="+mj-lt"/>
                        <a:ea typeface="+mn-ea"/>
                        <a:cs typeface="Times New Roman" panose="02020603050405020304" pitchFamily="18" charset="0"/>
                      </a:endParaRP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CNT</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0.93</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0.57</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0.85</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4135942232"/>
                  </a:ext>
                </a:extLst>
              </a:tr>
              <a:tr h="362127">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86</a:t>
                      </a:r>
                    </a:p>
                  </a:txBody>
                  <a:tcPr marL="5713" marR="171381"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Río Soto La Marina</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0.29</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CNT</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0.87</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0.90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1058723348"/>
                  </a:ext>
                </a:extLst>
              </a:tr>
              <a:tr h="242485">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26</a:t>
                      </a:r>
                    </a:p>
                  </a:txBody>
                  <a:tcPr marL="5713" marR="17138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Bajo Río San Juan</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0.21</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0.89</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0.92</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0.64</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3195873845"/>
                  </a:ext>
                </a:extLst>
              </a:tr>
              <a:tr h="362127">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83</a:t>
                      </a:r>
                    </a:p>
                  </a:txBody>
                  <a:tcPr marL="5713" marR="17138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Papigochic</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0.33</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CNT</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0.78</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0.49</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3046486466"/>
                  </a:ext>
                </a:extLst>
              </a:tr>
              <a:tr h="242485">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42</a:t>
                      </a:r>
                    </a:p>
                  </a:txBody>
                  <a:tcPr marL="5713" marR="17138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Buenaventura</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0.37</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DEC</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0.64</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0.50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99363967"/>
                  </a:ext>
                </a:extLst>
              </a:tr>
              <a:tr h="242485">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97</a:t>
                      </a:r>
                    </a:p>
                  </a:txBody>
                  <a:tcPr marL="5713" marR="17138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Lázaro Cárdenas</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0.12</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0.87</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3192763725"/>
                  </a:ext>
                </a:extLst>
              </a:tr>
              <a:tr h="242485">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76</a:t>
                      </a:r>
                    </a:p>
                  </a:txBody>
                  <a:tcPr marL="5713" marR="171381"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Valle del Carrizo</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0.14</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1.00</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DEC</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0.59</a:t>
                      </a:r>
                    </a:p>
                  </a:txBody>
                  <a:tcPr marL="5713" marR="85691"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0.54</a:t>
                      </a:r>
                    </a:p>
                  </a:txBody>
                  <a:tcPr marL="5713" marR="5713" marT="5713" marB="0" anchor="ctr">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CRE</a:t>
                      </a:r>
                    </a:p>
                  </a:txBody>
                  <a:tcPr marL="5713" marR="5713" marT="5713" marB="0" anchor="ctr">
                    <a:solidFill>
                      <a:schemeClr val="bg1"/>
                    </a:solidFill>
                  </a:tcPr>
                </a:tc>
                <a:extLst>
                  <a:ext uri="{0D108BD9-81ED-4DB2-BD59-A6C34878D82A}">
                    <a16:rowId xmlns:a16="http://schemas.microsoft.com/office/drawing/2014/main" val="674425897"/>
                  </a:ext>
                </a:extLst>
              </a:tr>
              <a:tr h="242485">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34</a:t>
                      </a:r>
                    </a:p>
                  </a:txBody>
                  <a:tcPr marL="5713" marR="171381" marT="5713" marB="0" anchor="ctr">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Edo. de Zacatecas</a:t>
                      </a:r>
                    </a:p>
                  </a:txBody>
                  <a:tcPr marL="85691" marR="5713" marT="5713" marB="0" anchor="ctr">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0.07</a:t>
                      </a:r>
                    </a:p>
                  </a:txBody>
                  <a:tcPr marL="5713" marR="5713" marT="5713" marB="0" anchor="ctr">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0.82</a:t>
                      </a:r>
                    </a:p>
                  </a:txBody>
                  <a:tcPr marL="5713" marR="5713" marT="5713" marB="0" anchor="ctr">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ICR</a:t>
                      </a:r>
                    </a:p>
                  </a:txBody>
                  <a:tcPr marL="85691" marR="5713" marT="5713" marB="0" anchor="ctr">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a:solidFill>
                            <a:schemeClr val="bg2">
                              <a:lumMod val="50000"/>
                            </a:schemeClr>
                          </a:solidFill>
                          <a:effectLst/>
                          <a:latin typeface="+mj-lt"/>
                          <a:ea typeface="+mn-ea"/>
                          <a:cs typeface="Times New Roman" panose="02020603050405020304" pitchFamily="18" charset="0"/>
                        </a:rPr>
                        <a:t>0.39</a:t>
                      </a:r>
                    </a:p>
                  </a:txBody>
                  <a:tcPr marL="5713" marR="85691" marT="5713" marB="0" anchor="ctr">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ICR</a:t>
                      </a:r>
                    </a:p>
                  </a:txBody>
                  <a:tcPr marL="85691" marR="5713" marT="5713" marB="0" anchor="ctr">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0.54</a:t>
                      </a:r>
                    </a:p>
                  </a:txBody>
                  <a:tcPr marL="5713" marR="5713" marT="5713" marB="0" anchor="ctr">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CRE</a:t>
                      </a:r>
                    </a:p>
                  </a:txBody>
                  <a:tcPr marL="5713" marR="5713" marT="5713"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2594484"/>
                  </a:ext>
                </a:extLst>
              </a:tr>
              <a:tr h="242485">
                <a:tc gridSpan="2">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Mean</a:t>
                      </a:r>
                    </a:p>
                  </a:txBody>
                  <a:tcPr marL="5713" marR="85691"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fontAlgn="b"/>
                      <a:r>
                        <a:rPr lang="en-US" sz="1400" u="none" strike="noStrike" dirty="0">
                          <a:solidFill>
                            <a:srgbClr val="B2D0B4"/>
                          </a:solidFill>
                          <a:effectLst/>
                          <a:latin typeface="Times New Roman" panose="02020603050405020304" pitchFamily="18" charset="0"/>
                          <a:cs typeface="Times New Roman" panose="02020603050405020304" pitchFamily="18" charset="0"/>
                        </a:rPr>
                        <a:t> </a:t>
                      </a:r>
                      <a:endParaRPr lang="en-US" sz="1400" b="0" i="0" u="none" strike="noStrike" dirty="0">
                        <a:solidFill>
                          <a:srgbClr val="B2D0B4"/>
                        </a:solidFill>
                        <a:effectLst/>
                        <a:latin typeface="Times New Roman" panose="02020603050405020304" pitchFamily="18" charset="0"/>
                        <a:cs typeface="Times New Roman" panose="02020603050405020304" pitchFamily="18" charset="0"/>
                      </a:endParaRPr>
                    </a:p>
                  </a:txBody>
                  <a:tcPr marL="5713" marR="5713" marT="5713" marB="0" anchor="b"/>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0.54</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0.95</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0.73</a:t>
                      </a:r>
                    </a:p>
                  </a:txBody>
                  <a:tcPr marL="5713" marR="85691"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0.70</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3022791"/>
                  </a:ext>
                </a:extLst>
              </a:tr>
              <a:tr h="242485">
                <a:tc gridSpan="2">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Global mean efficiency</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0.73</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ctr" defTabSz="914400" rtl="0" eaLnBrk="1" fontAlgn="t" latinLnBrk="0" hangingPunct="1"/>
                      <a:r>
                        <a:rPr lang="en-US" sz="1600" u="none" strike="noStrike" kern="1200" dirty="0">
                          <a:solidFill>
                            <a:schemeClr val="bg2">
                              <a:lumMod val="50000"/>
                            </a:schemeClr>
                          </a:solidFill>
                          <a:effectLst/>
                          <a:latin typeface="+mj-lt"/>
                          <a:ea typeface="+mn-ea"/>
                          <a:cs typeface="Times New Roman" panose="02020603050405020304" pitchFamily="18" charset="0"/>
                        </a:rPr>
                        <a:t> </a:t>
                      </a:r>
                    </a:p>
                  </a:txBody>
                  <a:tcPr marL="5713" marR="5713" marT="571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14999799"/>
                  </a:ext>
                </a:extLst>
              </a:tr>
            </a:tbl>
          </a:graphicData>
        </a:graphic>
      </p:graphicFrame>
      <p:grpSp>
        <p:nvGrpSpPr>
          <p:cNvPr id="5" name="Group 4">
            <a:extLst>
              <a:ext uri="{FF2B5EF4-FFF2-40B4-BE49-F238E27FC236}">
                <a16:creationId xmlns:a16="http://schemas.microsoft.com/office/drawing/2014/main" id="{D3FAEB68-1BEE-27ED-196F-C45076A9D530}"/>
              </a:ext>
            </a:extLst>
          </p:cNvPr>
          <p:cNvGrpSpPr/>
          <p:nvPr/>
        </p:nvGrpSpPr>
        <p:grpSpPr>
          <a:xfrm>
            <a:off x="11349613" y="5927900"/>
            <a:ext cx="1988042" cy="1173951"/>
            <a:chOff x="-683595" y="5979122"/>
            <a:chExt cx="1988042" cy="1173951"/>
          </a:xfrm>
        </p:grpSpPr>
        <p:sp>
          <p:nvSpPr>
            <p:cNvPr id="9" name="Isosceles Triangle 8">
              <a:extLst>
                <a:ext uri="{FF2B5EF4-FFF2-40B4-BE49-F238E27FC236}">
                  <a16:creationId xmlns:a16="http://schemas.microsoft.com/office/drawing/2014/main" id="{8EFCCF64-07A7-7B70-5F2D-468FD27D4B7F}"/>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BF53BF96-61EB-B637-0320-91F2AA5CB9BB}"/>
                </a:ext>
              </a:extLst>
            </p:cNvPr>
            <p:cNvSpPr txBox="1"/>
            <p:nvPr/>
          </p:nvSpPr>
          <p:spPr>
            <a:xfrm>
              <a:off x="-268762" y="6493910"/>
              <a:ext cx="674975" cy="400110"/>
            </a:xfrm>
            <a:prstGeom prst="rect">
              <a:avLst/>
            </a:prstGeom>
            <a:noFill/>
          </p:spPr>
          <p:txBody>
            <a:bodyPr wrap="square" rtlCol="1">
              <a:spAutoFit/>
            </a:bodyPr>
            <a:lstStyle/>
            <a:p>
              <a:r>
                <a:rPr lang="en-US" sz="2000" dirty="0">
                  <a:latin typeface="Pinar ExtraBold" pitchFamily="2" charset="-78"/>
                  <a:cs typeface="Pinar ExtraBold" pitchFamily="2" charset="-78"/>
                </a:rPr>
                <a:t>11</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2817250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48DD91-3674-692F-B3D6-5BDE301043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44"/>
            <a:ext cx="12192000" cy="6847311"/>
          </a:xfrm>
          <a:prstGeom prst="rect">
            <a:avLst/>
          </a:prstGeom>
        </p:spPr>
      </p:pic>
      <p:sp>
        <p:nvSpPr>
          <p:cNvPr id="7" name="Rectangle 6">
            <a:extLst>
              <a:ext uri="{FF2B5EF4-FFF2-40B4-BE49-F238E27FC236}">
                <a16:creationId xmlns:a16="http://schemas.microsoft.com/office/drawing/2014/main" id="{098D65C5-1F95-7399-0609-52275AF85611}"/>
              </a:ext>
            </a:extLst>
          </p:cNvPr>
          <p:cNvSpPr/>
          <p:nvPr/>
        </p:nvSpPr>
        <p:spPr>
          <a:xfrm>
            <a:off x="737937" y="1219200"/>
            <a:ext cx="10684042" cy="44436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3D8E65F7-40BD-5CE7-79FC-3F2AB97DFFA1}"/>
              </a:ext>
            </a:extLst>
          </p:cNvPr>
          <p:cNvSpPr/>
          <p:nvPr/>
        </p:nvSpPr>
        <p:spPr>
          <a:xfrm>
            <a:off x="4327451" y="1275906"/>
            <a:ext cx="3721396" cy="2658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E0F72E01-6B44-8FB6-BDD8-37F45F0B03E5}"/>
              </a:ext>
            </a:extLst>
          </p:cNvPr>
          <p:cNvSpPr/>
          <p:nvPr/>
        </p:nvSpPr>
        <p:spPr>
          <a:xfrm>
            <a:off x="4890976" y="2169042"/>
            <a:ext cx="3312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41DA2493-F2E2-0DBC-744B-E3F1BFA840EF}"/>
              </a:ext>
            </a:extLst>
          </p:cNvPr>
          <p:cNvSpPr/>
          <p:nvPr/>
        </p:nvSpPr>
        <p:spPr>
          <a:xfrm>
            <a:off x="3625701" y="2503576"/>
            <a:ext cx="4680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A847154E-82F1-4E4D-26EF-88A6B1B25688}"/>
              </a:ext>
            </a:extLst>
          </p:cNvPr>
          <p:cNvSpPr/>
          <p:nvPr/>
        </p:nvSpPr>
        <p:spPr>
          <a:xfrm>
            <a:off x="5103626" y="3384641"/>
            <a:ext cx="4176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8CE336BC-F546-B225-D95E-8161765E3CAF}"/>
              </a:ext>
            </a:extLst>
          </p:cNvPr>
          <p:cNvSpPr/>
          <p:nvPr/>
        </p:nvSpPr>
        <p:spPr>
          <a:xfrm>
            <a:off x="794084" y="4030756"/>
            <a:ext cx="3420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B27E9EA2-612B-DE49-BC18-303CFA8A6707}"/>
              </a:ext>
            </a:extLst>
          </p:cNvPr>
          <p:cNvSpPr/>
          <p:nvPr/>
        </p:nvSpPr>
        <p:spPr>
          <a:xfrm>
            <a:off x="7191626" y="4930921"/>
            <a:ext cx="2448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B25941D4-7E41-E9F9-9324-72BDBA58EEA1}"/>
              </a:ext>
            </a:extLst>
          </p:cNvPr>
          <p:cNvSpPr txBox="1"/>
          <p:nvPr/>
        </p:nvSpPr>
        <p:spPr>
          <a:xfrm>
            <a:off x="794084" y="1228396"/>
            <a:ext cx="10603831" cy="4401205"/>
          </a:xfrm>
          <a:prstGeom prst="rect">
            <a:avLst/>
          </a:prstGeom>
          <a:noFill/>
        </p:spPr>
        <p:txBody>
          <a:bodyPr wrap="square" rtlCol="1">
            <a:spAutoFit/>
          </a:bodyPr>
          <a:lstStyle/>
          <a:p>
            <a:pPr algn="justLow"/>
            <a:r>
              <a:rPr lang="en-US" sz="2000" dirty="0">
                <a:solidFill>
                  <a:schemeClr val="bg2">
                    <a:lumMod val="10000"/>
                  </a:schemeClr>
                </a:solidFill>
                <a:latin typeface="Pinar-DS2 Regular" pitchFamily="2" charset="-78"/>
                <a:cs typeface="Pinar-DS2 Regular" pitchFamily="2" charset="-78"/>
              </a:rPr>
              <a:t>1- Benchmarking using DEA, </a:t>
            </a:r>
            <a:r>
              <a:rPr lang="en-US" sz="2000" dirty="0">
                <a:solidFill>
                  <a:schemeClr val="bg2">
                    <a:lumMod val="10000"/>
                  </a:schemeClr>
                </a:solidFill>
                <a:latin typeface="Anjoman ExtraBold" panose="00000900000000000000" pitchFamily="2" charset="-78"/>
                <a:cs typeface="Anjoman ExtraBold" panose="00000900000000000000" pitchFamily="2" charset="-78"/>
              </a:rPr>
              <a:t>was an appropriated strategy </a:t>
            </a:r>
            <a:r>
              <a:rPr lang="en-US" sz="2000" dirty="0">
                <a:solidFill>
                  <a:schemeClr val="bg2">
                    <a:lumMod val="10000"/>
                  </a:schemeClr>
                </a:solidFill>
                <a:latin typeface="Pinar-DS2 Regular" pitchFamily="2" charset="-78"/>
                <a:cs typeface="Pinar-DS2 Regular" pitchFamily="2" charset="-78"/>
              </a:rPr>
              <a:t>to assess the performance of Irrigation Districts in Mexico. </a:t>
            </a:r>
          </a:p>
          <a:p>
            <a:pPr algn="justLow"/>
            <a:endParaRPr lang="en-US" sz="2000" dirty="0">
              <a:solidFill>
                <a:schemeClr val="bg2">
                  <a:lumMod val="10000"/>
                </a:schemeClr>
              </a:solidFill>
              <a:latin typeface="Pinar-DS2 Regular" pitchFamily="2" charset="-78"/>
              <a:cs typeface="Pinar-DS2 Regular" pitchFamily="2" charset="-78"/>
            </a:endParaRPr>
          </a:p>
          <a:p>
            <a:pPr algn="justLow"/>
            <a:r>
              <a:rPr lang="en-US" sz="2000" dirty="0">
                <a:solidFill>
                  <a:schemeClr val="bg2">
                    <a:lumMod val="10000"/>
                  </a:schemeClr>
                </a:solidFill>
                <a:latin typeface="Pinar-DS2 Regular" pitchFamily="2" charset="-78"/>
                <a:cs typeface="Pinar-DS2 Regular" pitchFamily="2" charset="-78"/>
              </a:rPr>
              <a:t>2- In general terms, Cluster CS5 </a:t>
            </a:r>
            <a:r>
              <a:rPr lang="en-US" sz="2000" dirty="0">
                <a:solidFill>
                  <a:schemeClr val="bg2">
                    <a:lumMod val="10000"/>
                  </a:schemeClr>
                </a:solidFill>
                <a:latin typeface="Pinar DS4 Bold" pitchFamily="2" charset="-78"/>
                <a:cs typeface="Pinar DS4 Bold" pitchFamily="2" charset="-78"/>
              </a:rPr>
              <a:t>had low global efficiency </a:t>
            </a:r>
            <a:r>
              <a:rPr lang="en-US" sz="2000" dirty="0">
                <a:solidFill>
                  <a:schemeClr val="bg2">
                    <a:lumMod val="10000"/>
                  </a:schemeClr>
                </a:solidFill>
                <a:latin typeface="Pinar-DS2 Regular" pitchFamily="2" charset="-78"/>
                <a:cs typeface="Pinar-DS2 Regular" pitchFamily="2" charset="-78"/>
              </a:rPr>
              <a:t>and decreasing return to scale, which indicates </a:t>
            </a:r>
            <a:r>
              <a:rPr lang="en-US" sz="2000" dirty="0">
                <a:solidFill>
                  <a:schemeClr val="bg2">
                    <a:lumMod val="10000"/>
                  </a:schemeClr>
                </a:solidFill>
                <a:latin typeface="Pinar DS4 Bold" pitchFamily="2" charset="-78"/>
                <a:cs typeface="Pinar DS4 Bold" pitchFamily="2" charset="-78"/>
              </a:rPr>
              <a:t>an </a:t>
            </a:r>
            <a:r>
              <a:rPr lang="en-US" sz="2000" dirty="0" err="1">
                <a:solidFill>
                  <a:schemeClr val="bg2">
                    <a:lumMod val="10000"/>
                  </a:schemeClr>
                </a:solidFill>
                <a:latin typeface="Pinar DS4 Bold" pitchFamily="2" charset="-78"/>
                <a:cs typeface="Pinar DS4 Bold" pitchFamily="2" charset="-78"/>
              </a:rPr>
              <a:t>inappropriated</a:t>
            </a:r>
            <a:r>
              <a:rPr lang="en-US" sz="2000" dirty="0">
                <a:solidFill>
                  <a:schemeClr val="bg2">
                    <a:lumMod val="10000"/>
                  </a:schemeClr>
                </a:solidFill>
                <a:latin typeface="Pinar DS4 Bold" pitchFamily="2" charset="-78"/>
                <a:cs typeface="Pinar DS4 Bold" pitchFamily="2" charset="-78"/>
              </a:rPr>
              <a:t> use of resources</a:t>
            </a:r>
            <a:r>
              <a:rPr lang="en-US" sz="2000" dirty="0">
                <a:solidFill>
                  <a:schemeClr val="bg2">
                    <a:lumMod val="10000"/>
                  </a:schemeClr>
                </a:solidFill>
                <a:latin typeface="Pinar-DS2 Regular" pitchFamily="2" charset="-78"/>
                <a:cs typeface="Pinar-DS2 Regular" pitchFamily="2" charset="-78"/>
              </a:rPr>
              <a:t>. The ID 50 was the best referent (</a:t>
            </a:r>
            <a:r>
              <a:rPr lang="en-US" sz="2000" dirty="0" err="1">
                <a:solidFill>
                  <a:schemeClr val="bg2">
                    <a:lumMod val="10000"/>
                  </a:schemeClr>
                </a:solidFill>
                <a:latin typeface="Pinar-DS2 Regular" pitchFamily="2" charset="-78"/>
                <a:cs typeface="Pinar-DS2 Regular" pitchFamily="2" charset="-78"/>
              </a:rPr>
              <a:t>benchmarker</a:t>
            </a:r>
            <a:r>
              <a:rPr lang="en-US" sz="2000" dirty="0">
                <a:solidFill>
                  <a:schemeClr val="bg2">
                    <a:lumMod val="10000"/>
                  </a:schemeClr>
                </a:solidFill>
                <a:latin typeface="Pinar-DS2 Regular" pitchFamily="2" charset="-78"/>
                <a:cs typeface="Pinar-DS2 Regular" pitchFamily="2" charset="-78"/>
              </a:rPr>
              <a:t>) for the IDs that conform the cluster.</a:t>
            </a:r>
          </a:p>
          <a:p>
            <a:pPr algn="justLow"/>
            <a:endParaRPr lang="en-US" sz="2000" dirty="0">
              <a:solidFill>
                <a:schemeClr val="bg2">
                  <a:lumMod val="10000"/>
                </a:schemeClr>
              </a:solidFill>
              <a:latin typeface="Pinar-DS2 Regular" pitchFamily="2" charset="-78"/>
              <a:cs typeface="Pinar-DS2 Regular" pitchFamily="2" charset="-78"/>
            </a:endParaRPr>
          </a:p>
          <a:p>
            <a:pPr algn="justLow"/>
            <a:r>
              <a:rPr lang="en-US" sz="2000" dirty="0">
                <a:solidFill>
                  <a:schemeClr val="bg2">
                    <a:lumMod val="10000"/>
                  </a:schemeClr>
                </a:solidFill>
                <a:latin typeface="Pinar-DS2 Regular" pitchFamily="2" charset="-78"/>
                <a:cs typeface="Pinar-DS2 Regular" pitchFamily="2" charset="-78"/>
              </a:rPr>
              <a:t>3-  With the exception of ID 50, the </a:t>
            </a:r>
            <a:r>
              <a:rPr lang="en-US" sz="2000" dirty="0">
                <a:solidFill>
                  <a:schemeClr val="bg2">
                    <a:lumMod val="10000"/>
                  </a:schemeClr>
                </a:solidFill>
                <a:latin typeface="Pinar DS3 SemiBold" pitchFamily="2" charset="-78"/>
                <a:cs typeface="Pinar DS3 SemiBold" pitchFamily="2" charset="-78"/>
              </a:rPr>
              <a:t>IDs spent large amounts of water </a:t>
            </a:r>
            <a:r>
              <a:rPr lang="en-US" sz="2000" dirty="0">
                <a:solidFill>
                  <a:schemeClr val="bg2">
                    <a:lumMod val="10000"/>
                  </a:schemeClr>
                </a:solidFill>
                <a:latin typeface="Pinar-DS2 Regular" pitchFamily="2" charset="-78"/>
                <a:cs typeface="Pinar-DS2 Regular" pitchFamily="2" charset="-78"/>
              </a:rPr>
              <a:t>in relation to the volume and value of their crops, and their agricultural production was affected by an </a:t>
            </a:r>
            <a:r>
              <a:rPr lang="en-US" sz="2000" dirty="0">
                <a:solidFill>
                  <a:schemeClr val="bg2">
                    <a:lumMod val="10000"/>
                  </a:schemeClr>
                </a:solidFill>
                <a:latin typeface="Pinar DS3 SemiBold" pitchFamily="2" charset="-78"/>
                <a:cs typeface="Pinar DS3 SemiBold" pitchFamily="2" charset="-78"/>
              </a:rPr>
              <a:t>excessive soil degradation</a:t>
            </a:r>
            <a:r>
              <a:rPr lang="en-US" sz="2000" dirty="0">
                <a:solidFill>
                  <a:schemeClr val="bg2">
                    <a:lumMod val="10000"/>
                  </a:schemeClr>
                </a:solidFill>
                <a:latin typeface="Pinar-DS2 Regular" pitchFamily="2" charset="-78"/>
                <a:cs typeface="Pinar-DS2 Regular" pitchFamily="2" charset="-78"/>
              </a:rPr>
              <a:t>.</a:t>
            </a:r>
          </a:p>
          <a:p>
            <a:pPr algn="justLow"/>
            <a:endParaRPr lang="en-US" sz="2000" dirty="0">
              <a:solidFill>
                <a:schemeClr val="bg2">
                  <a:lumMod val="10000"/>
                </a:schemeClr>
              </a:solidFill>
              <a:latin typeface="Pinar-DS2 Regular" pitchFamily="2" charset="-78"/>
              <a:cs typeface="Pinar-DS2 Regular" pitchFamily="2" charset="-78"/>
            </a:endParaRPr>
          </a:p>
          <a:p>
            <a:pPr algn="justLow"/>
            <a:r>
              <a:rPr lang="en-US" sz="2000" dirty="0">
                <a:solidFill>
                  <a:schemeClr val="bg2">
                    <a:lumMod val="10000"/>
                  </a:schemeClr>
                </a:solidFill>
                <a:latin typeface="Pinar-DS2 Regular" pitchFamily="2" charset="-78"/>
                <a:cs typeface="Pinar-DS2 Regular" pitchFamily="2" charset="-78"/>
              </a:rPr>
              <a:t>4- With respect to the efficiency analysis by systems, Cluster CS5 resulted heterogeneous. Some IDs were highly efficient in </a:t>
            </a:r>
            <a:r>
              <a:rPr lang="en-US" sz="2000" dirty="0">
                <a:solidFill>
                  <a:schemeClr val="bg2">
                    <a:lumMod val="10000"/>
                  </a:schemeClr>
                </a:solidFill>
                <a:latin typeface="Pinar DS4 Bold" pitchFamily="2" charset="-78"/>
                <a:cs typeface="Pinar DS4 Bold" pitchFamily="2" charset="-78"/>
              </a:rPr>
              <a:t>water distribution</a:t>
            </a:r>
            <a:r>
              <a:rPr lang="en-US" sz="2000" dirty="0">
                <a:solidFill>
                  <a:schemeClr val="bg2">
                    <a:lumMod val="10000"/>
                  </a:schemeClr>
                </a:solidFill>
                <a:latin typeface="Pinar-DS2 Regular" pitchFamily="2" charset="-78"/>
                <a:cs typeface="Pinar-DS2 Regular" pitchFamily="2" charset="-78"/>
              </a:rPr>
              <a:t>, while others showed large costs for maintenance and rehabilitation</a:t>
            </a:r>
            <a:endParaRPr lang="fa-IR" dirty="0"/>
          </a:p>
        </p:txBody>
      </p:sp>
      <p:grpSp>
        <p:nvGrpSpPr>
          <p:cNvPr id="2" name="Group 1">
            <a:extLst>
              <a:ext uri="{FF2B5EF4-FFF2-40B4-BE49-F238E27FC236}">
                <a16:creationId xmlns:a16="http://schemas.microsoft.com/office/drawing/2014/main" id="{FCF11F61-8F6D-916B-65C1-43D77B6183FA}"/>
              </a:ext>
            </a:extLst>
          </p:cNvPr>
          <p:cNvGrpSpPr/>
          <p:nvPr/>
        </p:nvGrpSpPr>
        <p:grpSpPr>
          <a:xfrm>
            <a:off x="11349613" y="5927900"/>
            <a:ext cx="1988042" cy="1173951"/>
            <a:chOff x="-683595" y="5979122"/>
            <a:chExt cx="1988042" cy="1173951"/>
          </a:xfrm>
        </p:grpSpPr>
        <p:sp>
          <p:nvSpPr>
            <p:cNvPr id="3" name="Isosceles Triangle 2">
              <a:extLst>
                <a:ext uri="{FF2B5EF4-FFF2-40B4-BE49-F238E27FC236}">
                  <a16:creationId xmlns:a16="http://schemas.microsoft.com/office/drawing/2014/main" id="{5E23954C-6846-57DA-57FF-09E1C7E005B5}"/>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1F878F60-2667-9F24-8C90-2EEF6B8471CC}"/>
                </a:ext>
              </a:extLst>
            </p:cNvPr>
            <p:cNvSpPr txBox="1"/>
            <p:nvPr/>
          </p:nvSpPr>
          <p:spPr>
            <a:xfrm>
              <a:off x="-268762" y="6493910"/>
              <a:ext cx="674975" cy="400110"/>
            </a:xfrm>
            <a:prstGeom prst="rect">
              <a:avLst/>
            </a:prstGeom>
            <a:noFill/>
          </p:spPr>
          <p:txBody>
            <a:bodyPr wrap="square" rtlCol="1">
              <a:spAutoFit/>
            </a:bodyPr>
            <a:lstStyle/>
            <a:p>
              <a:r>
                <a:rPr lang="en-US" sz="2000" dirty="0">
                  <a:latin typeface="Pinar ExtraBold" pitchFamily="2" charset="-78"/>
                  <a:cs typeface="Pinar ExtraBold" pitchFamily="2" charset="-78"/>
                </a:rPr>
                <a:t>12</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4785467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48DD91-3674-692F-B3D6-5BDE301043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44"/>
            <a:ext cx="12192000" cy="6847311"/>
          </a:xfrm>
          <a:prstGeom prst="rect">
            <a:avLst/>
          </a:prstGeom>
        </p:spPr>
      </p:pic>
      <p:sp>
        <p:nvSpPr>
          <p:cNvPr id="3" name="Rectangle 2">
            <a:extLst>
              <a:ext uri="{FF2B5EF4-FFF2-40B4-BE49-F238E27FC236}">
                <a16:creationId xmlns:a16="http://schemas.microsoft.com/office/drawing/2014/main" id="{9AFF4962-6B5E-B0E0-3AE8-4BF5A64D394B}"/>
              </a:ext>
            </a:extLst>
          </p:cNvPr>
          <p:cNvSpPr/>
          <p:nvPr/>
        </p:nvSpPr>
        <p:spPr>
          <a:xfrm>
            <a:off x="1582189" y="1436146"/>
            <a:ext cx="9027622" cy="39857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a:extLst>
              <a:ext uri="{FF2B5EF4-FFF2-40B4-BE49-F238E27FC236}">
                <a16:creationId xmlns:a16="http://schemas.microsoft.com/office/drawing/2014/main" id="{FA2A920F-43A9-F6D4-1C90-48B615056D6E}"/>
              </a:ext>
            </a:extLst>
          </p:cNvPr>
          <p:cNvSpPr txBox="1"/>
          <p:nvPr/>
        </p:nvSpPr>
        <p:spPr>
          <a:xfrm>
            <a:off x="1582189" y="1436146"/>
            <a:ext cx="9027622" cy="3985706"/>
          </a:xfrm>
          <a:prstGeom prst="rect">
            <a:avLst/>
          </a:prstGeom>
          <a:noFill/>
          <a:ln>
            <a:solidFill>
              <a:schemeClr val="bg1"/>
            </a:solidFill>
          </a:ln>
        </p:spPr>
        <p:txBody>
          <a:bodyPr wrap="square" rtlCol="1">
            <a:spAutoFit/>
          </a:bodyPr>
          <a:lstStyle/>
          <a:p>
            <a:pPr>
              <a:lnSpc>
                <a:spcPct val="150000"/>
              </a:lnSpc>
            </a:pPr>
            <a:r>
              <a:rPr lang="en-US" sz="8800" b="1" dirty="0">
                <a:solidFill>
                  <a:schemeClr val="bg1"/>
                </a:solidFill>
                <a:effectLst/>
                <a:latin typeface="Pinar DS3 Black" pitchFamily="2" charset="-78"/>
                <a:cs typeface="Pinar DS3 Black" pitchFamily="2" charset="-78"/>
              </a:rPr>
              <a:t>Thank you for </a:t>
            </a:r>
          </a:p>
          <a:p>
            <a:pPr>
              <a:lnSpc>
                <a:spcPct val="150000"/>
              </a:lnSpc>
            </a:pPr>
            <a:r>
              <a:rPr lang="en-US" sz="8800" b="1" dirty="0">
                <a:solidFill>
                  <a:schemeClr val="bg1"/>
                </a:solidFill>
                <a:effectLst/>
                <a:latin typeface="Pinar DS3 Black" pitchFamily="2" charset="-78"/>
                <a:cs typeface="Pinar DS3 Black" pitchFamily="2" charset="-78"/>
              </a:rPr>
              <a:t>your attention</a:t>
            </a:r>
          </a:p>
        </p:txBody>
      </p:sp>
    </p:spTree>
    <p:extLst>
      <p:ext uri="{BB962C8B-B14F-4D97-AF65-F5344CB8AC3E}">
        <p14:creationId xmlns:p14="http://schemas.microsoft.com/office/powerpoint/2010/main" val="25470025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A24B122-4023-43BE-976B-8F3D076AEE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0053" y="0"/>
            <a:ext cx="12192000" cy="6858000"/>
          </a:xfrm>
          <a:prstGeom prst="rect">
            <a:avLst/>
          </a:prstGeom>
        </p:spPr>
      </p:pic>
      <p:pic>
        <p:nvPicPr>
          <p:cNvPr id="32" name="Picture 31">
            <a:extLst>
              <a:ext uri="{FF2B5EF4-FFF2-40B4-BE49-F238E27FC236}">
                <a16:creationId xmlns:a16="http://schemas.microsoft.com/office/drawing/2014/main" id="{367C9C91-4B30-F12B-0B62-FF8A66BE4F40}"/>
              </a:ext>
            </a:extLst>
          </p:cNvPr>
          <p:cNvPicPr>
            <a:picLocks noChangeAspect="1"/>
          </p:cNvPicPr>
          <p:nvPr/>
        </p:nvPicPr>
        <p:blipFill rotWithShape="1">
          <a:blip r:embed="rId4">
            <a:extLst>
              <a:ext uri="{28A0092B-C50C-407E-A947-70E740481C1C}">
                <a14:useLocalDpi xmlns:a14="http://schemas.microsoft.com/office/drawing/2010/main" val="0"/>
              </a:ext>
            </a:extLst>
          </a:blip>
          <a:srcRect l="-572" t="6193" r="572" b="18807"/>
          <a:stretch/>
        </p:blipFill>
        <p:spPr>
          <a:xfrm>
            <a:off x="8003700" y="0"/>
            <a:ext cx="12257554" cy="6894874"/>
          </a:xfrm>
          <a:prstGeom prst="rect">
            <a:avLst/>
          </a:prstGeom>
        </p:spPr>
      </p:pic>
      <p:sp>
        <p:nvSpPr>
          <p:cNvPr id="12" name="Rectangle 11">
            <a:extLst>
              <a:ext uri="{FF2B5EF4-FFF2-40B4-BE49-F238E27FC236}">
                <a16:creationId xmlns:a16="http://schemas.microsoft.com/office/drawing/2014/main" id="{6628D847-8933-C0D4-6083-5BA8F5BD93BB}"/>
              </a:ext>
            </a:extLst>
          </p:cNvPr>
          <p:cNvSpPr/>
          <p:nvPr/>
        </p:nvSpPr>
        <p:spPr>
          <a:xfrm>
            <a:off x="6209731" y="0"/>
            <a:ext cx="598226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1D25FFCD-01C9-3F51-8C21-2A359177FD9F}"/>
              </a:ext>
            </a:extLst>
          </p:cNvPr>
          <p:cNvSpPr/>
          <p:nvPr/>
        </p:nvSpPr>
        <p:spPr>
          <a:xfrm>
            <a:off x="-7057796" y="556591"/>
            <a:ext cx="6546574" cy="33739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90D82CC-08C5-ECC6-9CF5-01092422E7A8}"/>
              </a:ext>
            </a:extLst>
          </p:cNvPr>
          <p:cNvSpPr txBox="1"/>
          <p:nvPr/>
        </p:nvSpPr>
        <p:spPr>
          <a:xfrm>
            <a:off x="-6318987" y="901148"/>
            <a:ext cx="5068956" cy="2446824"/>
          </a:xfrm>
          <a:prstGeom prst="rect">
            <a:avLst/>
          </a:prstGeom>
          <a:noFill/>
          <a:ln>
            <a:solidFill>
              <a:schemeClr val="bg1"/>
            </a:solidFill>
          </a:ln>
        </p:spPr>
        <p:txBody>
          <a:bodyPr wrap="square" rtlCol="1">
            <a:spAutoFit/>
          </a:bodyPr>
          <a:lstStyle/>
          <a:p>
            <a:pPr algn="justLow">
              <a:lnSpc>
                <a:spcPct val="150000"/>
              </a:lnSpc>
            </a:pPr>
            <a:r>
              <a:rPr lang="en-US" sz="2800" dirty="0">
                <a:solidFill>
                  <a:schemeClr val="bg1"/>
                </a:solidFill>
                <a:latin typeface="Pinar-DS2-FD Black" pitchFamily="2" charset="-78"/>
                <a:cs typeface="Pinar-DS2-FD Black" pitchFamily="2" charset="-78"/>
              </a:rPr>
              <a:t>Performance assessment of irrigation </a:t>
            </a:r>
            <a:r>
              <a:rPr lang="en-US" sz="2400" dirty="0">
                <a:solidFill>
                  <a:schemeClr val="bg1"/>
                </a:solidFill>
                <a:latin typeface="Pinar-DS2-FD Bold" pitchFamily="2" charset="-78"/>
                <a:cs typeface="Pinar-DS2-FD Bold" pitchFamily="2" charset="-78"/>
              </a:rPr>
              <a:t>districts in Mexico through technical efficiency analysis </a:t>
            </a:r>
            <a:endParaRPr lang="en-US" sz="2800" dirty="0">
              <a:solidFill>
                <a:schemeClr val="bg1"/>
              </a:solidFill>
              <a:latin typeface="Pinar-DS2-FD Bold" pitchFamily="2" charset="-78"/>
              <a:cs typeface="Pinar-DS2-FD Bold" pitchFamily="2" charset="-78"/>
            </a:endParaRPr>
          </a:p>
        </p:txBody>
      </p:sp>
      <p:sp>
        <p:nvSpPr>
          <p:cNvPr id="5" name="Rectangle 4">
            <a:extLst>
              <a:ext uri="{FF2B5EF4-FFF2-40B4-BE49-F238E27FC236}">
                <a16:creationId xmlns:a16="http://schemas.microsoft.com/office/drawing/2014/main" id="{D76A7FEE-6727-A2E3-4A7F-5C64171E36FF}"/>
              </a:ext>
            </a:extLst>
          </p:cNvPr>
          <p:cNvSpPr/>
          <p:nvPr/>
        </p:nvSpPr>
        <p:spPr>
          <a:xfrm>
            <a:off x="-7057796" y="3526284"/>
            <a:ext cx="4019562" cy="8925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46DC4CB8-E05A-B677-A502-DB8F6EDFDE06}"/>
              </a:ext>
            </a:extLst>
          </p:cNvPr>
          <p:cNvSpPr txBox="1"/>
          <p:nvPr/>
        </p:nvSpPr>
        <p:spPr>
          <a:xfrm>
            <a:off x="-7057796" y="3630680"/>
            <a:ext cx="4019562" cy="707886"/>
          </a:xfrm>
          <a:prstGeom prst="rect">
            <a:avLst/>
          </a:prstGeom>
          <a:noFill/>
        </p:spPr>
        <p:txBody>
          <a:bodyPr wrap="square" rtlCol="1">
            <a:spAutoFit/>
          </a:bodyPr>
          <a:lstStyle/>
          <a:p>
            <a:r>
              <a:rPr lang="en-US" sz="2000" dirty="0">
                <a:solidFill>
                  <a:schemeClr val="bg2">
                    <a:lumMod val="25000"/>
                  </a:schemeClr>
                </a:solidFill>
                <a:latin typeface="+mj-lt"/>
                <a:cs typeface="Pinar-DS2-FD Bold" pitchFamily="2" charset="-78"/>
              </a:rPr>
              <a:t>Anabel Altamirano Aguilar et al, 2019</a:t>
            </a:r>
            <a:endParaRPr lang="en-US" sz="2800" dirty="0">
              <a:solidFill>
                <a:schemeClr val="bg2">
                  <a:lumMod val="25000"/>
                </a:schemeClr>
              </a:solidFill>
              <a:latin typeface="+mj-lt"/>
              <a:cs typeface="Pinar-DS2-FD Bold" pitchFamily="2" charset="-78"/>
            </a:endParaRPr>
          </a:p>
          <a:p>
            <a:r>
              <a:rPr lang="en-US" sz="2000" dirty="0">
                <a:solidFill>
                  <a:schemeClr val="bg2">
                    <a:lumMod val="25000"/>
                  </a:schemeClr>
                </a:solidFill>
                <a:latin typeface="+mj-lt"/>
                <a:cs typeface="Pinar-DS2-FD Bold" pitchFamily="2" charset="-78"/>
              </a:rPr>
              <a:t>Reza </a:t>
            </a:r>
            <a:r>
              <a:rPr lang="en-US" sz="2000" dirty="0" err="1">
                <a:solidFill>
                  <a:schemeClr val="bg2">
                    <a:lumMod val="25000"/>
                  </a:schemeClr>
                </a:solidFill>
                <a:latin typeface="+mj-lt"/>
                <a:cs typeface="Pinar-DS2-FD Bold" pitchFamily="2" charset="-78"/>
              </a:rPr>
              <a:t>Delbaz</a:t>
            </a:r>
            <a:r>
              <a:rPr lang="en-US" sz="2000" dirty="0">
                <a:solidFill>
                  <a:schemeClr val="bg2">
                    <a:lumMod val="25000"/>
                  </a:schemeClr>
                </a:solidFill>
                <a:latin typeface="+mj-lt"/>
                <a:cs typeface="Pinar-DS2-FD Bold" pitchFamily="2" charset="-78"/>
              </a:rPr>
              <a:t> - </a:t>
            </a:r>
            <a:r>
              <a:rPr lang="en-US" sz="2000" dirty="0">
                <a:solidFill>
                  <a:schemeClr val="bg2">
                    <a:lumMod val="25000"/>
                  </a:schemeClr>
                </a:solidFill>
                <a:latin typeface="+mj-lt"/>
                <a:cs typeface="Pinar-DS2-FD Black" pitchFamily="2" charset="-78"/>
              </a:rPr>
              <a:t>2023</a:t>
            </a:r>
            <a:endParaRPr lang="fa-IR" sz="2000" dirty="0">
              <a:solidFill>
                <a:schemeClr val="bg2">
                  <a:lumMod val="25000"/>
                </a:schemeClr>
              </a:solidFill>
              <a:latin typeface="+mj-lt"/>
              <a:cs typeface="Pinar-DS2-FD Black" pitchFamily="2" charset="-78"/>
            </a:endParaRPr>
          </a:p>
        </p:txBody>
      </p:sp>
      <p:sp>
        <p:nvSpPr>
          <p:cNvPr id="14" name="Rectangle 13">
            <a:extLst>
              <a:ext uri="{FF2B5EF4-FFF2-40B4-BE49-F238E27FC236}">
                <a16:creationId xmlns:a16="http://schemas.microsoft.com/office/drawing/2014/main" id="{AE23019B-8439-1EFD-A9C1-0E41689F367E}"/>
              </a:ext>
            </a:extLst>
          </p:cNvPr>
          <p:cNvSpPr/>
          <p:nvPr/>
        </p:nvSpPr>
        <p:spPr>
          <a:xfrm>
            <a:off x="6871649" y="668740"/>
            <a:ext cx="3514297" cy="232408"/>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a:extLst>
              <a:ext uri="{FF2B5EF4-FFF2-40B4-BE49-F238E27FC236}">
                <a16:creationId xmlns:a16="http://schemas.microsoft.com/office/drawing/2014/main" id="{0210AC17-225D-1BB5-4C49-C27BBE7D1E0E}"/>
              </a:ext>
            </a:extLst>
          </p:cNvPr>
          <p:cNvSpPr txBox="1"/>
          <p:nvPr/>
        </p:nvSpPr>
        <p:spPr>
          <a:xfrm>
            <a:off x="6871649" y="556591"/>
            <a:ext cx="4490113" cy="584775"/>
          </a:xfrm>
          <a:prstGeom prst="rect">
            <a:avLst/>
          </a:prstGeom>
          <a:noFill/>
        </p:spPr>
        <p:txBody>
          <a:bodyPr wrap="square" rtlCol="1">
            <a:spAutoFit/>
          </a:bodyPr>
          <a:lstStyle/>
          <a:p>
            <a:r>
              <a:rPr lang="en-US" sz="3200" dirty="0">
                <a:solidFill>
                  <a:srgbClr val="FFC000"/>
                </a:solidFill>
                <a:latin typeface="Pinar-DS1-FD Black" pitchFamily="2" charset="-78"/>
                <a:cs typeface="Pinar-DS1-FD Black" pitchFamily="2" charset="-78"/>
              </a:rPr>
              <a:t>Main </a:t>
            </a:r>
            <a:r>
              <a:rPr lang="en-US" sz="3200" b="0" i="0" u="none" strike="noStrike" baseline="0" dirty="0">
                <a:solidFill>
                  <a:srgbClr val="FFC000"/>
                </a:solidFill>
                <a:latin typeface="Pinar-DS1-FD Black" pitchFamily="2" charset="-78"/>
                <a:cs typeface="Pinar-DS1-FD Black" pitchFamily="2" charset="-78"/>
              </a:rPr>
              <a:t>Objective</a:t>
            </a:r>
            <a:endParaRPr lang="fa-IR" sz="3200" dirty="0">
              <a:solidFill>
                <a:srgbClr val="FFC000"/>
              </a:solidFill>
              <a:latin typeface="Pinar-DS1-FD Black" pitchFamily="2" charset="-78"/>
              <a:cs typeface="Pinar-DS1-FD Black" pitchFamily="2" charset="-78"/>
            </a:endParaRPr>
          </a:p>
        </p:txBody>
      </p:sp>
      <p:sp>
        <p:nvSpPr>
          <p:cNvPr id="23" name="Rectangle 22">
            <a:extLst>
              <a:ext uri="{FF2B5EF4-FFF2-40B4-BE49-F238E27FC236}">
                <a16:creationId xmlns:a16="http://schemas.microsoft.com/office/drawing/2014/main" id="{9C236229-F99A-ACA1-7259-7BAD3D2C5377}"/>
              </a:ext>
            </a:extLst>
          </p:cNvPr>
          <p:cNvSpPr/>
          <p:nvPr/>
        </p:nvSpPr>
        <p:spPr>
          <a:xfrm>
            <a:off x="8289753" y="1718004"/>
            <a:ext cx="2088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Rectangle 23">
            <a:extLst>
              <a:ext uri="{FF2B5EF4-FFF2-40B4-BE49-F238E27FC236}">
                <a16:creationId xmlns:a16="http://schemas.microsoft.com/office/drawing/2014/main" id="{9D89C8E8-653B-CC04-06D3-102963156A78}"/>
              </a:ext>
            </a:extLst>
          </p:cNvPr>
          <p:cNvSpPr/>
          <p:nvPr/>
        </p:nvSpPr>
        <p:spPr>
          <a:xfrm>
            <a:off x="6953934" y="2617144"/>
            <a:ext cx="4500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5" name="Rectangle 24">
            <a:extLst>
              <a:ext uri="{FF2B5EF4-FFF2-40B4-BE49-F238E27FC236}">
                <a16:creationId xmlns:a16="http://schemas.microsoft.com/office/drawing/2014/main" id="{5E02718A-A693-3FDD-7368-3212CE526ED2}"/>
              </a:ext>
            </a:extLst>
          </p:cNvPr>
          <p:cNvSpPr/>
          <p:nvPr/>
        </p:nvSpPr>
        <p:spPr>
          <a:xfrm>
            <a:off x="6962240" y="3084202"/>
            <a:ext cx="828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6" name="Rectangle 25">
            <a:extLst>
              <a:ext uri="{FF2B5EF4-FFF2-40B4-BE49-F238E27FC236}">
                <a16:creationId xmlns:a16="http://schemas.microsoft.com/office/drawing/2014/main" id="{9ED0F67C-73F4-E4D2-2D0B-85ED3833C44C}"/>
              </a:ext>
            </a:extLst>
          </p:cNvPr>
          <p:cNvSpPr/>
          <p:nvPr/>
        </p:nvSpPr>
        <p:spPr>
          <a:xfrm>
            <a:off x="6953934" y="3547911"/>
            <a:ext cx="3600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7" name="Rectangle 26">
            <a:extLst>
              <a:ext uri="{FF2B5EF4-FFF2-40B4-BE49-F238E27FC236}">
                <a16:creationId xmlns:a16="http://schemas.microsoft.com/office/drawing/2014/main" id="{EE0E4714-B7A8-1317-645F-124E8C5818E0}"/>
              </a:ext>
            </a:extLst>
          </p:cNvPr>
          <p:cNvSpPr/>
          <p:nvPr/>
        </p:nvSpPr>
        <p:spPr>
          <a:xfrm>
            <a:off x="6962240" y="3970975"/>
            <a:ext cx="1800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ectangle 27">
            <a:extLst>
              <a:ext uri="{FF2B5EF4-FFF2-40B4-BE49-F238E27FC236}">
                <a16:creationId xmlns:a16="http://schemas.microsoft.com/office/drawing/2014/main" id="{D506568F-099D-CEDD-4907-BA3B79D441C3}"/>
              </a:ext>
            </a:extLst>
          </p:cNvPr>
          <p:cNvSpPr/>
          <p:nvPr/>
        </p:nvSpPr>
        <p:spPr>
          <a:xfrm>
            <a:off x="8433753" y="5809583"/>
            <a:ext cx="2736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66AC24F4-18EE-6C7E-7D9A-05645881C81C}"/>
              </a:ext>
            </a:extLst>
          </p:cNvPr>
          <p:cNvSpPr txBox="1"/>
          <p:nvPr/>
        </p:nvSpPr>
        <p:spPr>
          <a:xfrm>
            <a:off x="6871649" y="1064593"/>
            <a:ext cx="4681182" cy="5593839"/>
          </a:xfrm>
          <a:prstGeom prst="rect">
            <a:avLst/>
          </a:prstGeom>
          <a:noFill/>
        </p:spPr>
        <p:txBody>
          <a:bodyPr wrap="square" rtlCol="1">
            <a:spAutoFit/>
          </a:bodyPr>
          <a:lstStyle/>
          <a:p>
            <a:pPr algn="just">
              <a:lnSpc>
                <a:spcPct val="150000"/>
              </a:lnSpc>
            </a:pPr>
            <a:r>
              <a:rPr lang="en-US" sz="2000" b="0" i="0" u="none" strike="noStrike" baseline="0" dirty="0">
                <a:latin typeface="Pinar-DS2-FD Regular" pitchFamily="2" charset="-78"/>
                <a:cs typeface="Pinar-DS2-FD Regular" pitchFamily="2" charset="-78"/>
              </a:rPr>
              <a:t>Objective of the present work is to perform a </a:t>
            </a:r>
            <a:r>
              <a:rPr lang="en-US" sz="2000" b="0" i="0" u="none" strike="noStrike" baseline="0" dirty="0">
                <a:solidFill>
                  <a:srgbClr val="FFC000"/>
                </a:solidFill>
                <a:latin typeface="Pinar-DS2-FD Black" pitchFamily="2" charset="-78"/>
                <a:cs typeface="Pinar-DS2-FD Black" pitchFamily="2" charset="-78"/>
              </a:rPr>
              <a:t>benchmarking</a:t>
            </a:r>
            <a:r>
              <a:rPr lang="en-US" sz="2000" b="0" i="0" u="none" strike="noStrike" baseline="0" dirty="0">
                <a:latin typeface="Pinar-DS2-FD Regular" pitchFamily="2" charset="-78"/>
                <a:cs typeface="Pinar-DS2-FD Regular" pitchFamily="2" charset="-78"/>
              </a:rPr>
              <a:t> study of the  irrigation districts (IDs) using </a:t>
            </a:r>
            <a:r>
              <a:rPr lang="en-US" sz="2000" dirty="0">
                <a:solidFill>
                  <a:srgbClr val="FFC000"/>
                </a:solidFill>
                <a:latin typeface="Pinar-DS2-FD Black" pitchFamily="2" charset="-78"/>
                <a:cs typeface="Pinar-DS2-FD Black" pitchFamily="2" charset="-78"/>
              </a:rPr>
              <a:t>Data Envelopment Analysis (</a:t>
            </a:r>
            <a:r>
              <a:rPr lang="en-US" sz="2000" b="0" i="0" u="none" strike="noStrike" baseline="0" dirty="0">
                <a:solidFill>
                  <a:srgbClr val="FFC000"/>
                </a:solidFill>
                <a:latin typeface="Pinar-DS2-FD Black" pitchFamily="2" charset="-78"/>
                <a:cs typeface="Pinar-DS2-FD Black" pitchFamily="2" charset="-78"/>
              </a:rPr>
              <a:t>DEA)</a:t>
            </a:r>
            <a:r>
              <a:rPr lang="en-US" sz="2000" b="0" i="0" u="none" strike="noStrike" baseline="0" dirty="0">
                <a:latin typeface="Pinar-DS2-FD Black" pitchFamily="2" charset="-78"/>
                <a:cs typeface="Pinar-DS2-FD Black" pitchFamily="2" charset="-78"/>
              </a:rPr>
              <a:t>, </a:t>
            </a:r>
            <a:r>
              <a:rPr lang="en-US" sz="2000" b="0" i="0" u="none" strike="noStrike" baseline="0" dirty="0">
                <a:latin typeface="Pinar-DS2-FD Regular" pitchFamily="2" charset="-78"/>
                <a:cs typeface="Pinar-DS2-FD Regular" pitchFamily="2" charset="-78"/>
              </a:rPr>
              <a:t>in order to evaluate the </a:t>
            </a:r>
            <a:r>
              <a:rPr lang="en-US" sz="2000" b="0" i="0" u="none" strike="noStrike" baseline="0" dirty="0">
                <a:solidFill>
                  <a:srgbClr val="FFC000"/>
                </a:solidFill>
                <a:latin typeface="Pinar-DS2-FD Black" pitchFamily="2" charset="-78"/>
                <a:cs typeface="Pinar-DS2-FD Black" pitchFamily="2" charset="-78"/>
              </a:rPr>
              <a:t>performance of irrigation</a:t>
            </a:r>
            <a:r>
              <a:rPr lang="en-US" sz="2000" b="0" i="0" u="none" strike="noStrike" baseline="0" dirty="0">
                <a:latin typeface="Pinar-DS2-FD Regular" pitchFamily="2" charset="-78"/>
                <a:cs typeface="Pinar-DS2-FD Regular" pitchFamily="2" charset="-78"/>
              </a:rPr>
              <a:t>, detect </a:t>
            </a:r>
            <a:r>
              <a:rPr lang="en-US" sz="2000" b="0" i="0" u="none" strike="noStrike" baseline="0" dirty="0">
                <a:solidFill>
                  <a:srgbClr val="FFC000"/>
                </a:solidFill>
                <a:latin typeface="Pinar-DS2-FD Black" pitchFamily="2" charset="-78"/>
                <a:cs typeface="Pinar-DS2-FD Black" pitchFamily="2" charset="-78"/>
              </a:rPr>
              <a:t>inefficiencies</a:t>
            </a:r>
            <a:r>
              <a:rPr lang="en-US" sz="2000" b="0" i="0" u="none" strike="noStrike" baseline="0" dirty="0">
                <a:latin typeface="Pinar-DS2-FD Regular" pitchFamily="2" charset="-78"/>
                <a:cs typeface="Pinar-DS2-FD Regular" pitchFamily="2" charset="-78"/>
              </a:rPr>
              <a:t> in its management and identify areas of opportunity that will allow decision makers to trace alternatives and/or measures to improve the </a:t>
            </a:r>
            <a:r>
              <a:rPr lang="en-US" sz="2000" b="0" i="0" u="none" strike="noStrike" baseline="0" dirty="0">
                <a:solidFill>
                  <a:srgbClr val="FFC000"/>
                </a:solidFill>
                <a:latin typeface="Pinar-DS2-FD Black" pitchFamily="2" charset="-78"/>
                <a:cs typeface="Pinar-DS2-FD Black" pitchFamily="2" charset="-78"/>
              </a:rPr>
              <a:t>water management </a:t>
            </a:r>
            <a:r>
              <a:rPr lang="en-US" sz="2000" b="0" i="0" u="none" strike="noStrike" baseline="0" dirty="0">
                <a:latin typeface="Pinar-DS2-FD Regular" pitchFamily="2" charset="-78"/>
                <a:cs typeface="Pinar-DS2-FD Regular" pitchFamily="2" charset="-78"/>
              </a:rPr>
              <a:t>of Mexico’s IDs. </a:t>
            </a:r>
            <a:endParaRPr lang="en-US" sz="2000" dirty="0">
              <a:latin typeface="Pinar-DS2-FD Regular" pitchFamily="2" charset="-78"/>
              <a:cs typeface="Pinar-DS2-FD Regular" pitchFamily="2" charset="-78"/>
            </a:endParaRPr>
          </a:p>
        </p:txBody>
      </p:sp>
      <p:grpSp>
        <p:nvGrpSpPr>
          <p:cNvPr id="11" name="Group 10">
            <a:extLst>
              <a:ext uri="{FF2B5EF4-FFF2-40B4-BE49-F238E27FC236}">
                <a16:creationId xmlns:a16="http://schemas.microsoft.com/office/drawing/2014/main" id="{492FB8DC-4FD1-7B96-7323-9DEA6A29F9A5}"/>
              </a:ext>
            </a:extLst>
          </p:cNvPr>
          <p:cNvGrpSpPr/>
          <p:nvPr/>
        </p:nvGrpSpPr>
        <p:grpSpPr>
          <a:xfrm>
            <a:off x="-683595" y="5979122"/>
            <a:ext cx="1988042" cy="1173951"/>
            <a:chOff x="-683595" y="5979122"/>
            <a:chExt cx="1988042" cy="1173951"/>
          </a:xfrm>
        </p:grpSpPr>
        <p:sp>
          <p:nvSpPr>
            <p:cNvPr id="6" name="Isosceles Triangle 5">
              <a:extLst>
                <a:ext uri="{FF2B5EF4-FFF2-40B4-BE49-F238E27FC236}">
                  <a16:creationId xmlns:a16="http://schemas.microsoft.com/office/drawing/2014/main" id="{9DEC06AC-06AA-71A8-09FB-CEE1B15CD836}"/>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a:extLst>
                <a:ext uri="{FF2B5EF4-FFF2-40B4-BE49-F238E27FC236}">
                  <a16:creationId xmlns:a16="http://schemas.microsoft.com/office/drawing/2014/main" id="{99661F04-E115-2651-2D54-F84B34900A28}"/>
                </a:ext>
              </a:extLst>
            </p:cNvPr>
            <p:cNvSpPr txBox="1"/>
            <p:nvPr/>
          </p:nvSpPr>
          <p:spPr>
            <a:xfrm>
              <a:off x="310426" y="6335266"/>
              <a:ext cx="277662" cy="461665"/>
            </a:xfrm>
            <a:prstGeom prst="rect">
              <a:avLst/>
            </a:prstGeom>
            <a:noFill/>
          </p:spPr>
          <p:txBody>
            <a:bodyPr wrap="square" rtlCol="1">
              <a:spAutoFit/>
            </a:bodyPr>
            <a:lstStyle/>
            <a:p>
              <a:r>
                <a:rPr lang="en-US" sz="2400" dirty="0">
                  <a:latin typeface="Pinar ExtraBold" pitchFamily="2" charset="-78"/>
                  <a:cs typeface="Pinar ExtraBold" pitchFamily="2" charset="-78"/>
                </a:rPr>
                <a:t>1</a:t>
              </a:r>
              <a:endParaRPr lang="fa-IR" sz="3600" dirty="0">
                <a:latin typeface="Pinar ExtraBold" pitchFamily="2" charset="-78"/>
                <a:cs typeface="Pinar ExtraBold" pitchFamily="2" charset="-78"/>
              </a:endParaRPr>
            </a:p>
          </p:txBody>
        </p:sp>
      </p:grpSp>
      <p:sp>
        <p:nvSpPr>
          <p:cNvPr id="31" name="Rectangle 30">
            <a:extLst>
              <a:ext uri="{FF2B5EF4-FFF2-40B4-BE49-F238E27FC236}">
                <a16:creationId xmlns:a16="http://schemas.microsoft.com/office/drawing/2014/main" id="{D85C2CB3-A89D-54A3-FF41-6B0CC5C96FD1}"/>
              </a:ext>
            </a:extLst>
          </p:cNvPr>
          <p:cNvSpPr/>
          <p:nvPr/>
        </p:nvSpPr>
        <p:spPr>
          <a:xfrm>
            <a:off x="0" y="0"/>
            <a:ext cx="332096" cy="68580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37973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left)">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p:bldP spid="23" grpId="0" animBg="1"/>
      <p:bldP spid="24" grpId="0" animBg="1"/>
      <p:bldP spid="25" grpId="0" animBg="1"/>
      <p:bldP spid="26" grpId="0" animBg="1"/>
      <p:bldP spid="27" grpId="0" animBg="1"/>
      <p:bldP spid="28"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A24B122-4023-43BE-976B-8F3D076AEE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31153" y="0"/>
            <a:ext cx="12192000" cy="6858000"/>
          </a:xfrm>
          <a:prstGeom prst="rect">
            <a:avLst/>
          </a:prstGeom>
        </p:spPr>
      </p:pic>
      <p:pic>
        <p:nvPicPr>
          <p:cNvPr id="6" name="Picture 5">
            <a:extLst>
              <a:ext uri="{FF2B5EF4-FFF2-40B4-BE49-F238E27FC236}">
                <a16:creationId xmlns:a16="http://schemas.microsoft.com/office/drawing/2014/main" id="{3C40A2CA-093B-D19E-31B3-647E9DCCB97E}"/>
              </a:ext>
            </a:extLst>
          </p:cNvPr>
          <p:cNvPicPr>
            <a:picLocks noChangeAspect="1"/>
          </p:cNvPicPr>
          <p:nvPr/>
        </p:nvPicPr>
        <p:blipFill rotWithShape="1">
          <a:blip r:embed="rId3">
            <a:extLst>
              <a:ext uri="{28A0092B-C50C-407E-A947-70E740481C1C}">
                <a14:useLocalDpi xmlns:a14="http://schemas.microsoft.com/office/drawing/2010/main" val="0"/>
              </a:ext>
            </a:extLst>
          </a:blip>
          <a:srcRect l="-572" t="6193" r="572" b="18807"/>
          <a:stretch/>
        </p:blipFill>
        <p:spPr>
          <a:xfrm>
            <a:off x="0" y="0"/>
            <a:ext cx="12257554" cy="6894874"/>
          </a:xfrm>
          <a:prstGeom prst="rect">
            <a:avLst/>
          </a:prstGeom>
        </p:spPr>
      </p:pic>
      <p:sp>
        <p:nvSpPr>
          <p:cNvPr id="12" name="Rectangle 11">
            <a:extLst>
              <a:ext uri="{FF2B5EF4-FFF2-40B4-BE49-F238E27FC236}">
                <a16:creationId xmlns:a16="http://schemas.microsoft.com/office/drawing/2014/main" id="{6628D847-8933-C0D4-6083-5BA8F5BD93BB}"/>
              </a:ext>
            </a:extLst>
          </p:cNvPr>
          <p:cNvSpPr/>
          <p:nvPr/>
        </p:nvSpPr>
        <p:spPr>
          <a:xfrm>
            <a:off x="12398991" y="0"/>
            <a:ext cx="598226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AE23019B-8439-1EFD-A9C1-0E41689F367E}"/>
              </a:ext>
            </a:extLst>
          </p:cNvPr>
          <p:cNvSpPr/>
          <p:nvPr/>
        </p:nvSpPr>
        <p:spPr>
          <a:xfrm>
            <a:off x="13060909" y="668740"/>
            <a:ext cx="3514297" cy="232408"/>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a:extLst>
              <a:ext uri="{FF2B5EF4-FFF2-40B4-BE49-F238E27FC236}">
                <a16:creationId xmlns:a16="http://schemas.microsoft.com/office/drawing/2014/main" id="{0210AC17-225D-1BB5-4C49-C27BBE7D1E0E}"/>
              </a:ext>
            </a:extLst>
          </p:cNvPr>
          <p:cNvSpPr txBox="1"/>
          <p:nvPr/>
        </p:nvSpPr>
        <p:spPr>
          <a:xfrm>
            <a:off x="13060909" y="556591"/>
            <a:ext cx="4490113" cy="584775"/>
          </a:xfrm>
          <a:prstGeom prst="rect">
            <a:avLst/>
          </a:prstGeom>
          <a:noFill/>
        </p:spPr>
        <p:txBody>
          <a:bodyPr wrap="square" rtlCol="1">
            <a:spAutoFit/>
          </a:bodyPr>
          <a:lstStyle/>
          <a:p>
            <a:r>
              <a:rPr lang="en-US" sz="3200" dirty="0">
                <a:solidFill>
                  <a:srgbClr val="FFC000"/>
                </a:solidFill>
                <a:latin typeface="Pinar-DS1-FD Black" pitchFamily="2" charset="-78"/>
                <a:cs typeface="Pinar-DS1-FD Black" pitchFamily="2" charset="-78"/>
              </a:rPr>
              <a:t>Main </a:t>
            </a:r>
            <a:r>
              <a:rPr lang="en-US" sz="3200" b="0" i="0" u="none" strike="noStrike" baseline="0" dirty="0">
                <a:solidFill>
                  <a:srgbClr val="FFC000"/>
                </a:solidFill>
                <a:latin typeface="Pinar-DS1-FD Black" pitchFamily="2" charset="-78"/>
                <a:cs typeface="Pinar-DS1-FD Black" pitchFamily="2" charset="-78"/>
              </a:rPr>
              <a:t>Objective</a:t>
            </a:r>
            <a:endParaRPr lang="fa-IR" sz="3200" dirty="0">
              <a:solidFill>
                <a:srgbClr val="FFC000"/>
              </a:solidFill>
              <a:latin typeface="Pinar-DS1-FD Black" pitchFamily="2" charset="-78"/>
              <a:cs typeface="Pinar-DS1-FD Black" pitchFamily="2" charset="-78"/>
            </a:endParaRPr>
          </a:p>
        </p:txBody>
      </p:sp>
      <p:sp>
        <p:nvSpPr>
          <p:cNvPr id="23" name="Rectangle 22">
            <a:extLst>
              <a:ext uri="{FF2B5EF4-FFF2-40B4-BE49-F238E27FC236}">
                <a16:creationId xmlns:a16="http://schemas.microsoft.com/office/drawing/2014/main" id="{9C236229-F99A-ACA1-7259-7BAD3D2C5377}"/>
              </a:ext>
            </a:extLst>
          </p:cNvPr>
          <p:cNvSpPr/>
          <p:nvPr/>
        </p:nvSpPr>
        <p:spPr>
          <a:xfrm>
            <a:off x="14479013" y="1718004"/>
            <a:ext cx="2088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Rectangle 23">
            <a:extLst>
              <a:ext uri="{FF2B5EF4-FFF2-40B4-BE49-F238E27FC236}">
                <a16:creationId xmlns:a16="http://schemas.microsoft.com/office/drawing/2014/main" id="{9D89C8E8-653B-CC04-06D3-102963156A78}"/>
              </a:ext>
            </a:extLst>
          </p:cNvPr>
          <p:cNvSpPr/>
          <p:nvPr/>
        </p:nvSpPr>
        <p:spPr>
          <a:xfrm>
            <a:off x="13143194" y="2617144"/>
            <a:ext cx="4500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5" name="Rectangle 24">
            <a:extLst>
              <a:ext uri="{FF2B5EF4-FFF2-40B4-BE49-F238E27FC236}">
                <a16:creationId xmlns:a16="http://schemas.microsoft.com/office/drawing/2014/main" id="{5E02718A-A693-3FDD-7368-3212CE526ED2}"/>
              </a:ext>
            </a:extLst>
          </p:cNvPr>
          <p:cNvSpPr/>
          <p:nvPr/>
        </p:nvSpPr>
        <p:spPr>
          <a:xfrm>
            <a:off x="13151500" y="3084202"/>
            <a:ext cx="828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6" name="Rectangle 25">
            <a:extLst>
              <a:ext uri="{FF2B5EF4-FFF2-40B4-BE49-F238E27FC236}">
                <a16:creationId xmlns:a16="http://schemas.microsoft.com/office/drawing/2014/main" id="{9ED0F67C-73F4-E4D2-2D0B-85ED3833C44C}"/>
              </a:ext>
            </a:extLst>
          </p:cNvPr>
          <p:cNvSpPr/>
          <p:nvPr/>
        </p:nvSpPr>
        <p:spPr>
          <a:xfrm>
            <a:off x="13143194" y="3547911"/>
            <a:ext cx="3600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7" name="Rectangle 26">
            <a:extLst>
              <a:ext uri="{FF2B5EF4-FFF2-40B4-BE49-F238E27FC236}">
                <a16:creationId xmlns:a16="http://schemas.microsoft.com/office/drawing/2014/main" id="{EE0E4714-B7A8-1317-645F-124E8C5818E0}"/>
              </a:ext>
            </a:extLst>
          </p:cNvPr>
          <p:cNvSpPr/>
          <p:nvPr/>
        </p:nvSpPr>
        <p:spPr>
          <a:xfrm>
            <a:off x="13151500" y="3970975"/>
            <a:ext cx="1800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ectangle 27">
            <a:extLst>
              <a:ext uri="{FF2B5EF4-FFF2-40B4-BE49-F238E27FC236}">
                <a16:creationId xmlns:a16="http://schemas.microsoft.com/office/drawing/2014/main" id="{D506568F-099D-CEDD-4907-BA3B79D441C3}"/>
              </a:ext>
            </a:extLst>
          </p:cNvPr>
          <p:cNvSpPr/>
          <p:nvPr/>
        </p:nvSpPr>
        <p:spPr>
          <a:xfrm>
            <a:off x="14623013" y="5809583"/>
            <a:ext cx="2736000" cy="180000"/>
          </a:xfrm>
          <a:prstGeom prst="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66AC24F4-18EE-6C7E-7D9A-05645881C81C}"/>
              </a:ext>
            </a:extLst>
          </p:cNvPr>
          <p:cNvSpPr txBox="1"/>
          <p:nvPr/>
        </p:nvSpPr>
        <p:spPr>
          <a:xfrm>
            <a:off x="13060909" y="1064593"/>
            <a:ext cx="4681182" cy="5593839"/>
          </a:xfrm>
          <a:prstGeom prst="rect">
            <a:avLst/>
          </a:prstGeom>
          <a:noFill/>
        </p:spPr>
        <p:txBody>
          <a:bodyPr wrap="square" rtlCol="1">
            <a:spAutoFit/>
          </a:bodyPr>
          <a:lstStyle/>
          <a:p>
            <a:pPr algn="just">
              <a:lnSpc>
                <a:spcPct val="150000"/>
              </a:lnSpc>
            </a:pPr>
            <a:r>
              <a:rPr lang="en-US" sz="2000" b="0" i="0" u="none" strike="noStrike" baseline="0" dirty="0">
                <a:latin typeface="Pinar-DS2-FD Regular" pitchFamily="2" charset="-78"/>
                <a:cs typeface="Pinar-DS2-FD Regular" pitchFamily="2" charset="-78"/>
              </a:rPr>
              <a:t>Objective of the present work is to perform a </a:t>
            </a:r>
            <a:r>
              <a:rPr lang="en-US" sz="2000" b="0" i="0" u="none" strike="noStrike" baseline="0" dirty="0">
                <a:solidFill>
                  <a:srgbClr val="FFC000"/>
                </a:solidFill>
                <a:latin typeface="Pinar-DS2-FD Black" pitchFamily="2" charset="-78"/>
                <a:cs typeface="Pinar-DS2-FD Black" pitchFamily="2" charset="-78"/>
              </a:rPr>
              <a:t>benchmarking</a:t>
            </a:r>
            <a:r>
              <a:rPr lang="en-US" sz="2000" b="0" i="0" u="none" strike="noStrike" baseline="0" dirty="0">
                <a:latin typeface="Pinar-DS2-FD Regular" pitchFamily="2" charset="-78"/>
                <a:cs typeface="Pinar-DS2-FD Regular" pitchFamily="2" charset="-78"/>
              </a:rPr>
              <a:t> study of the  irrigation districts (IDs) using </a:t>
            </a:r>
            <a:r>
              <a:rPr lang="en-US" sz="2000" dirty="0">
                <a:solidFill>
                  <a:srgbClr val="FFC000"/>
                </a:solidFill>
                <a:latin typeface="Pinar-DS2-FD Black" pitchFamily="2" charset="-78"/>
                <a:cs typeface="Pinar-DS2-FD Black" pitchFamily="2" charset="-78"/>
              </a:rPr>
              <a:t>Data Envelopment Analysis (</a:t>
            </a:r>
            <a:r>
              <a:rPr lang="en-US" sz="2000" b="0" i="0" u="none" strike="noStrike" baseline="0" dirty="0">
                <a:solidFill>
                  <a:srgbClr val="FFC000"/>
                </a:solidFill>
                <a:latin typeface="Pinar-DS2-FD Black" pitchFamily="2" charset="-78"/>
                <a:cs typeface="Pinar-DS2-FD Black" pitchFamily="2" charset="-78"/>
              </a:rPr>
              <a:t>DEA)</a:t>
            </a:r>
            <a:r>
              <a:rPr lang="en-US" sz="2000" b="0" i="0" u="none" strike="noStrike" baseline="0" dirty="0">
                <a:latin typeface="Pinar-DS2-FD Black" pitchFamily="2" charset="-78"/>
                <a:cs typeface="Pinar-DS2-FD Black" pitchFamily="2" charset="-78"/>
              </a:rPr>
              <a:t>, </a:t>
            </a:r>
            <a:r>
              <a:rPr lang="en-US" sz="2000" b="0" i="0" u="none" strike="noStrike" baseline="0" dirty="0">
                <a:latin typeface="Pinar-DS2-FD Regular" pitchFamily="2" charset="-78"/>
                <a:cs typeface="Pinar-DS2-FD Regular" pitchFamily="2" charset="-78"/>
              </a:rPr>
              <a:t>in order to evaluate the </a:t>
            </a:r>
            <a:r>
              <a:rPr lang="en-US" sz="2000" b="0" i="0" u="none" strike="noStrike" baseline="0" dirty="0">
                <a:solidFill>
                  <a:srgbClr val="FFC000"/>
                </a:solidFill>
                <a:latin typeface="Pinar-DS2-FD Black" pitchFamily="2" charset="-78"/>
                <a:cs typeface="Pinar-DS2-FD Black" pitchFamily="2" charset="-78"/>
              </a:rPr>
              <a:t>performance of irrigation</a:t>
            </a:r>
            <a:r>
              <a:rPr lang="en-US" sz="2000" b="0" i="0" u="none" strike="noStrike" baseline="0" dirty="0">
                <a:latin typeface="Pinar-DS2-FD Regular" pitchFamily="2" charset="-78"/>
                <a:cs typeface="Pinar-DS2-FD Regular" pitchFamily="2" charset="-78"/>
              </a:rPr>
              <a:t>, detect </a:t>
            </a:r>
            <a:r>
              <a:rPr lang="en-US" sz="2000" b="0" i="0" u="none" strike="noStrike" baseline="0" dirty="0">
                <a:solidFill>
                  <a:srgbClr val="FFC000"/>
                </a:solidFill>
                <a:latin typeface="Pinar-DS2-FD Black" pitchFamily="2" charset="-78"/>
                <a:cs typeface="Pinar-DS2-FD Black" pitchFamily="2" charset="-78"/>
              </a:rPr>
              <a:t>inefficiencies</a:t>
            </a:r>
            <a:r>
              <a:rPr lang="en-US" sz="2000" b="0" i="0" u="none" strike="noStrike" baseline="0" dirty="0">
                <a:latin typeface="Pinar-DS2-FD Regular" pitchFamily="2" charset="-78"/>
                <a:cs typeface="Pinar-DS2-FD Regular" pitchFamily="2" charset="-78"/>
              </a:rPr>
              <a:t> in its management and identify areas of opportunity that will allow decision makers to trace alternatives and/or measures to improve the </a:t>
            </a:r>
            <a:r>
              <a:rPr lang="en-US" sz="2000" b="0" i="0" u="none" strike="noStrike" baseline="0" dirty="0">
                <a:solidFill>
                  <a:srgbClr val="FFC000"/>
                </a:solidFill>
                <a:latin typeface="Pinar-DS2-FD Black" pitchFamily="2" charset="-78"/>
                <a:cs typeface="Pinar-DS2-FD Black" pitchFamily="2" charset="-78"/>
              </a:rPr>
              <a:t>water management </a:t>
            </a:r>
            <a:r>
              <a:rPr lang="en-US" sz="2000" b="0" i="0" u="none" strike="noStrike" baseline="0" dirty="0">
                <a:latin typeface="Pinar-DS2-FD Regular" pitchFamily="2" charset="-78"/>
                <a:cs typeface="Pinar-DS2-FD Regular" pitchFamily="2" charset="-78"/>
              </a:rPr>
              <a:t>of Mexico’s IDs. </a:t>
            </a:r>
            <a:endParaRPr lang="en-US" sz="2000" dirty="0">
              <a:latin typeface="Pinar-DS2-FD Regular" pitchFamily="2" charset="-78"/>
              <a:cs typeface="Pinar-DS2-FD Regular" pitchFamily="2" charset="-78"/>
            </a:endParaRPr>
          </a:p>
        </p:txBody>
      </p:sp>
      <p:pic>
        <p:nvPicPr>
          <p:cNvPr id="15" name="Picture 14">
            <a:extLst>
              <a:ext uri="{FF2B5EF4-FFF2-40B4-BE49-F238E27FC236}">
                <a16:creationId xmlns:a16="http://schemas.microsoft.com/office/drawing/2014/main" id="{28C7B924-545F-EB43-18FA-F003BA70EF1F}"/>
              </a:ext>
            </a:extLst>
          </p:cNvPr>
          <p:cNvPicPr>
            <a:picLocks noChangeAspect="1"/>
          </p:cNvPicPr>
          <p:nvPr/>
        </p:nvPicPr>
        <p:blipFill rotWithShape="1">
          <a:blip r:embed="rId4">
            <a:extLst>
              <a:ext uri="{28A0092B-C50C-407E-A947-70E740481C1C}">
                <a14:useLocalDpi xmlns:a14="http://schemas.microsoft.com/office/drawing/2010/main" val="0"/>
              </a:ext>
            </a:extLst>
          </a:blip>
          <a:srcRect t="7813" b="7813"/>
          <a:stretch/>
        </p:blipFill>
        <p:spPr>
          <a:xfrm>
            <a:off x="-12211362" y="18437"/>
            <a:ext cx="12257554" cy="6894874"/>
          </a:xfrm>
          <a:prstGeom prst="rect">
            <a:avLst/>
          </a:prstGeom>
        </p:spPr>
      </p:pic>
      <p:sp>
        <p:nvSpPr>
          <p:cNvPr id="31" name="Rectangle 30">
            <a:extLst>
              <a:ext uri="{FF2B5EF4-FFF2-40B4-BE49-F238E27FC236}">
                <a16:creationId xmlns:a16="http://schemas.microsoft.com/office/drawing/2014/main" id="{D85C2CB3-A89D-54A3-FF41-6B0CC5C96FD1}"/>
              </a:ext>
            </a:extLst>
          </p:cNvPr>
          <p:cNvSpPr/>
          <p:nvPr/>
        </p:nvSpPr>
        <p:spPr>
          <a:xfrm>
            <a:off x="0" y="-1"/>
            <a:ext cx="5486400" cy="6913311"/>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a:extLst>
              <a:ext uri="{FF2B5EF4-FFF2-40B4-BE49-F238E27FC236}">
                <a16:creationId xmlns:a16="http://schemas.microsoft.com/office/drawing/2014/main" id="{C7156414-A5C3-B1FD-3FA3-1DE50CB0A44F}"/>
              </a:ext>
            </a:extLst>
          </p:cNvPr>
          <p:cNvSpPr txBox="1"/>
          <p:nvPr/>
        </p:nvSpPr>
        <p:spPr>
          <a:xfrm>
            <a:off x="380467" y="2539496"/>
            <a:ext cx="4786312" cy="1815882"/>
          </a:xfrm>
          <a:prstGeom prst="rect">
            <a:avLst/>
          </a:prstGeom>
          <a:noFill/>
          <a:ln>
            <a:solidFill>
              <a:schemeClr val="bg1"/>
            </a:solidFill>
          </a:ln>
        </p:spPr>
        <p:txBody>
          <a:bodyPr wrap="square" rtlCol="1">
            <a:spAutoFit/>
          </a:bodyPr>
          <a:lstStyle/>
          <a:p>
            <a:pPr algn="justLow"/>
            <a:r>
              <a:rPr lang="en-US" sz="2800" dirty="0">
                <a:solidFill>
                  <a:schemeClr val="bg1"/>
                </a:solidFill>
                <a:latin typeface="Pinar DS2 Bold" pitchFamily="2" charset="-78"/>
                <a:cs typeface="Pinar DS2 Bold" pitchFamily="2" charset="-78"/>
              </a:rPr>
              <a:t>Burton (2010) suggests that irrigation should be studied as a </a:t>
            </a:r>
            <a:r>
              <a:rPr lang="en-US" sz="2800" dirty="0">
                <a:solidFill>
                  <a:schemeClr val="bg1"/>
                </a:solidFill>
                <a:latin typeface="Pinar DS4 Black" pitchFamily="2" charset="-78"/>
                <a:cs typeface="Pinar DS4 Black" pitchFamily="2" charset="-78"/>
              </a:rPr>
              <a:t>system consisting of 5 domain:</a:t>
            </a:r>
          </a:p>
        </p:txBody>
      </p:sp>
      <p:graphicFrame>
        <p:nvGraphicFramePr>
          <p:cNvPr id="3" name="Table 7">
            <a:extLst>
              <a:ext uri="{FF2B5EF4-FFF2-40B4-BE49-F238E27FC236}">
                <a16:creationId xmlns:a16="http://schemas.microsoft.com/office/drawing/2014/main" id="{4DFEDECD-B89A-D4E6-2DDE-9D86FFCAE767}"/>
              </a:ext>
            </a:extLst>
          </p:cNvPr>
          <p:cNvGraphicFramePr>
            <a:graphicFrameLocks noGrp="1"/>
          </p:cNvGraphicFramePr>
          <p:nvPr>
            <p:extLst>
              <p:ext uri="{D42A27DB-BD31-4B8C-83A1-F6EECF244321}">
                <p14:modId xmlns:p14="http://schemas.microsoft.com/office/powerpoint/2010/main" val="319646889"/>
              </p:ext>
            </p:extLst>
          </p:nvPr>
        </p:nvGraphicFramePr>
        <p:xfrm>
          <a:off x="5950424" y="1031871"/>
          <a:ext cx="6073625" cy="5212080"/>
        </p:xfrm>
        <a:graphic>
          <a:graphicData uri="http://schemas.openxmlformats.org/drawingml/2006/table">
            <a:tbl>
              <a:tblPr rtl="1" firstRow="1" bandRow="1">
                <a:tableStyleId>{3B4B98B0-60AC-42C2-AFA5-B58CD77FA1E5}</a:tableStyleId>
              </a:tblPr>
              <a:tblGrid>
                <a:gridCol w="4285768">
                  <a:extLst>
                    <a:ext uri="{9D8B030D-6E8A-4147-A177-3AD203B41FA5}">
                      <a16:colId xmlns:a16="http://schemas.microsoft.com/office/drawing/2014/main" val="949884166"/>
                    </a:ext>
                  </a:extLst>
                </a:gridCol>
                <a:gridCol w="1787857">
                  <a:extLst>
                    <a:ext uri="{9D8B030D-6E8A-4147-A177-3AD203B41FA5}">
                      <a16:colId xmlns:a16="http://schemas.microsoft.com/office/drawing/2014/main" val="1231538609"/>
                    </a:ext>
                  </a:extLst>
                </a:gridCol>
              </a:tblGrid>
              <a:tr h="270269">
                <a:tc>
                  <a:txBody>
                    <a:bodyPr/>
                    <a:lstStyle/>
                    <a:p>
                      <a:pPr algn="l" rtl="0"/>
                      <a:r>
                        <a:rPr lang="en-US" sz="1800" b="1" kern="1200" dirty="0">
                          <a:solidFill>
                            <a:schemeClr val="accent4"/>
                          </a:solidFill>
                          <a:effectLst/>
                          <a:latin typeface="+mn-lt"/>
                          <a:ea typeface="+mn-ea"/>
                          <a:cs typeface="+mn-cs"/>
                        </a:rPr>
                        <a:t>Components</a:t>
                      </a:r>
                      <a:endParaRPr lang="fa-IR" dirty="0">
                        <a:solidFill>
                          <a:schemeClr val="accent4"/>
                        </a:solidFill>
                      </a:endParaRPr>
                    </a:p>
                  </a:txBody>
                  <a:tcPr>
                    <a:solidFill>
                      <a:schemeClr val="bg1">
                        <a:alpha val="88000"/>
                      </a:schemeClr>
                    </a:solidFill>
                  </a:tcPr>
                </a:tc>
                <a:tc>
                  <a:txBody>
                    <a:bodyPr/>
                    <a:lstStyle/>
                    <a:p>
                      <a:pPr rtl="1"/>
                      <a:r>
                        <a:rPr lang="en-US" dirty="0">
                          <a:solidFill>
                            <a:schemeClr val="accent4"/>
                          </a:solidFill>
                        </a:rPr>
                        <a:t>Domain</a:t>
                      </a:r>
                      <a:endParaRPr lang="fa-IR" dirty="0">
                        <a:solidFill>
                          <a:schemeClr val="accent4"/>
                        </a:solidFill>
                      </a:endParaRPr>
                    </a:p>
                  </a:txBody>
                  <a:tcPr>
                    <a:solidFill>
                      <a:schemeClr val="bg1">
                        <a:alpha val="88000"/>
                      </a:schemeClr>
                    </a:solidFill>
                  </a:tcPr>
                </a:tc>
                <a:extLst>
                  <a:ext uri="{0D108BD9-81ED-4DB2-BD59-A6C34878D82A}">
                    <a16:rowId xmlns:a16="http://schemas.microsoft.com/office/drawing/2014/main" val="363167124"/>
                  </a:ext>
                </a:extLst>
              </a:tr>
              <a:tr h="472970">
                <a:tc>
                  <a:txBody>
                    <a:bodyPr/>
                    <a:lstStyle/>
                    <a:p>
                      <a:pPr rtl="1"/>
                      <a:r>
                        <a:rPr lang="en-US" sz="1800" kern="1200" dirty="0">
                          <a:solidFill>
                            <a:schemeClr val="tx1"/>
                          </a:solidFill>
                          <a:effectLst/>
                          <a:latin typeface="+mn-lt"/>
                          <a:ea typeface="+mn-ea"/>
                          <a:cs typeface="+mn-cs"/>
                        </a:rPr>
                        <a:t>- Physical conditions related to design and operation</a:t>
                      </a:r>
                      <a:br>
                        <a:rPr lang="en-US" dirty="0"/>
                      </a:br>
                      <a:r>
                        <a:rPr lang="en-US" sz="1800" kern="1200" dirty="0">
                          <a:solidFill>
                            <a:schemeClr val="tx1"/>
                          </a:solidFill>
                          <a:effectLst/>
                          <a:latin typeface="+mn-lt"/>
                          <a:ea typeface="+mn-ea"/>
                          <a:cs typeface="+mn-cs"/>
                        </a:rPr>
                        <a:t>- Physical Infrastructure</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Technical</a:t>
                      </a:r>
                      <a:endParaRPr lang="fa-IR" dirty="0"/>
                    </a:p>
                  </a:txBody>
                  <a:tcPr anchor="ctr">
                    <a:solidFill>
                      <a:schemeClr val="bg1">
                        <a:alpha val="88000"/>
                      </a:schemeClr>
                    </a:solidFill>
                  </a:tcPr>
                </a:tc>
                <a:extLst>
                  <a:ext uri="{0D108BD9-81ED-4DB2-BD59-A6C34878D82A}">
                    <a16:rowId xmlns:a16="http://schemas.microsoft.com/office/drawing/2014/main" val="1607111914"/>
                  </a:ext>
                </a:extLst>
              </a:tr>
              <a:tr h="675672">
                <a:tc>
                  <a:txBody>
                    <a:bodyPr/>
                    <a:lstStyle/>
                    <a:p>
                      <a:pPr rtl="1"/>
                      <a:r>
                        <a:rPr lang="en-US" sz="1800" kern="1200" dirty="0">
                          <a:solidFill>
                            <a:schemeClr val="tx1"/>
                          </a:solidFill>
                          <a:effectLst/>
                          <a:latin typeface="+mn-lt"/>
                          <a:ea typeface="+mn-ea"/>
                          <a:cs typeface="+mn-cs"/>
                        </a:rPr>
                        <a:t>- Political System</a:t>
                      </a:r>
                      <a:br>
                        <a:rPr lang="en-US" dirty="0"/>
                      </a:br>
                      <a:r>
                        <a:rPr lang="en-US" sz="1800" kern="1200" dirty="0">
                          <a:solidFill>
                            <a:schemeClr val="tx1"/>
                          </a:solidFill>
                          <a:effectLst/>
                          <a:latin typeface="+mn-lt"/>
                          <a:ea typeface="+mn-ea"/>
                          <a:cs typeface="+mn-cs"/>
                        </a:rPr>
                        <a:t>- Legal framework</a:t>
                      </a:r>
                      <a:br>
                        <a:rPr lang="en-US" dirty="0"/>
                      </a:br>
                      <a:r>
                        <a:rPr lang="en-US" sz="1800" kern="1200" dirty="0">
                          <a:solidFill>
                            <a:schemeClr val="tx1"/>
                          </a:solidFill>
                          <a:effectLst/>
                          <a:latin typeface="+mn-lt"/>
                          <a:ea typeface="+mn-ea"/>
                          <a:cs typeface="+mn-cs"/>
                        </a:rPr>
                        <a:t>- Organizations and structures, and organizational functions</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Institutional</a:t>
                      </a:r>
                      <a:endParaRPr lang="fa-IR" dirty="0"/>
                    </a:p>
                  </a:txBody>
                  <a:tcPr anchor="ctr">
                    <a:solidFill>
                      <a:schemeClr val="bg1">
                        <a:alpha val="88000"/>
                      </a:schemeClr>
                    </a:solidFill>
                  </a:tcPr>
                </a:tc>
                <a:extLst>
                  <a:ext uri="{0D108BD9-81ED-4DB2-BD59-A6C34878D82A}">
                    <a16:rowId xmlns:a16="http://schemas.microsoft.com/office/drawing/2014/main" val="2035527730"/>
                  </a:ext>
                </a:extLst>
              </a:tr>
              <a:tr h="675672">
                <a:tc>
                  <a:txBody>
                    <a:bodyPr/>
                    <a:lstStyle/>
                    <a:p>
                      <a:pPr rtl="1"/>
                      <a:r>
                        <a:rPr lang="en-US" sz="1800" kern="1200" dirty="0">
                          <a:solidFill>
                            <a:schemeClr val="tx1"/>
                          </a:solidFill>
                          <a:effectLst/>
                          <a:latin typeface="+mn-lt"/>
                          <a:ea typeface="+mn-ea"/>
                          <a:cs typeface="+mn-cs"/>
                        </a:rPr>
                        <a:t>- Markets</a:t>
                      </a:r>
                      <a:br>
                        <a:rPr lang="en-US" dirty="0"/>
                      </a:br>
                      <a:r>
                        <a:rPr lang="en-US" sz="1800" kern="1200" dirty="0">
                          <a:solidFill>
                            <a:schemeClr val="tx1"/>
                          </a:solidFill>
                          <a:effectLst/>
                          <a:latin typeface="+mn-lt"/>
                          <a:ea typeface="+mn-ea"/>
                          <a:cs typeface="+mn-cs"/>
                        </a:rPr>
                        <a:t>- Market price</a:t>
                      </a:r>
                      <a:br>
                        <a:rPr lang="en-US" dirty="0"/>
                      </a:br>
                      <a:r>
                        <a:rPr lang="en-US" sz="1800" kern="1200" dirty="0">
                          <a:solidFill>
                            <a:schemeClr val="tx1"/>
                          </a:solidFill>
                          <a:effectLst/>
                          <a:latin typeface="+mn-lt"/>
                          <a:ea typeface="+mn-ea"/>
                          <a:cs typeface="+mn-cs"/>
                        </a:rPr>
                        <a:t>- Development and operational costs</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Economic</a:t>
                      </a:r>
                      <a:endParaRPr lang="fa-IR" dirty="0"/>
                    </a:p>
                  </a:txBody>
                  <a:tcPr anchor="ctr">
                    <a:solidFill>
                      <a:schemeClr val="bg1">
                        <a:alpha val="88000"/>
                      </a:schemeClr>
                    </a:solidFill>
                  </a:tcPr>
                </a:tc>
                <a:extLst>
                  <a:ext uri="{0D108BD9-81ED-4DB2-BD59-A6C34878D82A}">
                    <a16:rowId xmlns:a16="http://schemas.microsoft.com/office/drawing/2014/main" val="4051487576"/>
                  </a:ext>
                </a:extLst>
              </a:tr>
              <a:tr h="675672">
                <a:tc>
                  <a:txBody>
                    <a:bodyPr/>
                    <a:lstStyle/>
                    <a:p>
                      <a:pPr rtl="1"/>
                      <a:r>
                        <a:rPr lang="en-US" sz="1800" kern="1200" dirty="0">
                          <a:solidFill>
                            <a:schemeClr val="tx1"/>
                          </a:solidFill>
                          <a:effectLst/>
                          <a:latin typeface="+mn-lt"/>
                          <a:ea typeface="+mn-ea"/>
                          <a:cs typeface="+mn-cs"/>
                        </a:rPr>
                        <a:t>- Opportunities for employment</a:t>
                      </a:r>
                      <a:br>
                        <a:rPr lang="en-US" dirty="0"/>
                      </a:br>
                      <a:r>
                        <a:rPr lang="en-US" sz="1800" kern="1200" dirty="0">
                          <a:solidFill>
                            <a:schemeClr val="tx1"/>
                          </a:solidFill>
                          <a:effectLst/>
                          <a:latin typeface="+mn-lt"/>
                          <a:ea typeface="+mn-ea"/>
                          <a:cs typeface="+mn-cs"/>
                        </a:rPr>
                        <a:t>- Population</a:t>
                      </a:r>
                      <a:br>
                        <a:rPr lang="en-US" dirty="0"/>
                      </a:br>
                      <a:r>
                        <a:rPr lang="en-US" sz="1800" kern="1200" dirty="0">
                          <a:solidFill>
                            <a:schemeClr val="tx1"/>
                          </a:solidFill>
                          <a:effectLst/>
                          <a:latin typeface="+mn-lt"/>
                          <a:ea typeface="+mn-ea"/>
                          <a:cs typeface="+mn-cs"/>
                        </a:rPr>
                        <a:t>- Communities and social structure</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Social</a:t>
                      </a:r>
                      <a:endParaRPr lang="fa-IR" dirty="0"/>
                    </a:p>
                  </a:txBody>
                  <a:tcPr anchor="ctr">
                    <a:solidFill>
                      <a:schemeClr val="bg1">
                        <a:alpha val="88000"/>
                      </a:schemeClr>
                    </a:solidFill>
                  </a:tcPr>
                </a:tc>
                <a:extLst>
                  <a:ext uri="{0D108BD9-81ED-4DB2-BD59-A6C34878D82A}">
                    <a16:rowId xmlns:a16="http://schemas.microsoft.com/office/drawing/2014/main" val="2021131634"/>
                  </a:ext>
                </a:extLst>
              </a:tr>
              <a:tr h="675672">
                <a:tc>
                  <a:txBody>
                    <a:bodyPr/>
                    <a:lstStyle/>
                    <a:p>
                      <a:pPr rtl="1"/>
                      <a:r>
                        <a:rPr lang="en-US" sz="1800" kern="1200" dirty="0">
                          <a:solidFill>
                            <a:schemeClr val="tx1"/>
                          </a:solidFill>
                          <a:effectLst/>
                          <a:latin typeface="+mn-lt"/>
                          <a:ea typeface="+mn-ea"/>
                          <a:cs typeface="+mn-cs"/>
                        </a:rPr>
                        <a:t>Effects on the aquatic environment</a:t>
                      </a:r>
                      <a:br>
                        <a:rPr lang="en-US" dirty="0"/>
                      </a:br>
                      <a:r>
                        <a:rPr lang="en-US" sz="1800" kern="1200" dirty="0">
                          <a:solidFill>
                            <a:schemeClr val="tx1"/>
                          </a:solidFill>
                          <a:effectLst/>
                          <a:latin typeface="+mn-lt"/>
                          <a:ea typeface="+mn-ea"/>
                          <a:cs typeface="+mn-cs"/>
                        </a:rPr>
                        <a:t>- Flooding and salinity</a:t>
                      </a:r>
                      <a:br>
                        <a:rPr lang="en-US" dirty="0"/>
                      </a:br>
                      <a:r>
                        <a:rPr lang="en-US" sz="1800" kern="1200" dirty="0">
                          <a:solidFill>
                            <a:schemeClr val="tx1"/>
                          </a:solidFill>
                          <a:effectLst/>
                          <a:latin typeface="+mn-lt"/>
                          <a:ea typeface="+mn-ea"/>
                          <a:cs typeface="+mn-cs"/>
                        </a:rPr>
                        <a:t>- Health issues</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Environmental</a:t>
                      </a:r>
                      <a:endParaRPr lang="fa-IR" dirty="0"/>
                    </a:p>
                  </a:txBody>
                  <a:tcPr anchor="ctr">
                    <a:solidFill>
                      <a:schemeClr val="bg1">
                        <a:alpha val="88000"/>
                      </a:schemeClr>
                    </a:solidFill>
                  </a:tcPr>
                </a:tc>
                <a:extLst>
                  <a:ext uri="{0D108BD9-81ED-4DB2-BD59-A6C34878D82A}">
                    <a16:rowId xmlns:a16="http://schemas.microsoft.com/office/drawing/2014/main" val="3465727013"/>
                  </a:ext>
                </a:extLst>
              </a:tr>
            </a:tbl>
          </a:graphicData>
        </a:graphic>
      </p:graphicFrame>
      <p:sp>
        <p:nvSpPr>
          <p:cNvPr id="4" name="Rectangle 3">
            <a:extLst>
              <a:ext uri="{FF2B5EF4-FFF2-40B4-BE49-F238E27FC236}">
                <a16:creationId xmlns:a16="http://schemas.microsoft.com/office/drawing/2014/main" id="{190637EF-C4E7-F063-0252-64C8F1C9228F}"/>
              </a:ext>
            </a:extLst>
          </p:cNvPr>
          <p:cNvSpPr/>
          <p:nvPr/>
        </p:nvSpPr>
        <p:spPr>
          <a:xfrm>
            <a:off x="5941715" y="1637212"/>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Rectangle 4">
            <a:extLst>
              <a:ext uri="{FF2B5EF4-FFF2-40B4-BE49-F238E27FC236}">
                <a16:creationId xmlns:a16="http://schemas.microsoft.com/office/drawing/2014/main" id="{80B630EC-E09C-A907-88B8-C6E2D33BCBC3}"/>
              </a:ext>
            </a:extLst>
          </p:cNvPr>
          <p:cNvSpPr/>
          <p:nvPr/>
        </p:nvSpPr>
        <p:spPr>
          <a:xfrm>
            <a:off x="5941715" y="2663311"/>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E34AECBC-EC7E-5483-0D08-ED40F65EA6B1}"/>
              </a:ext>
            </a:extLst>
          </p:cNvPr>
          <p:cNvSpPr/>
          <p:nvPr/>
        </p:nvSpPr>
        <p:spPr>
          <a:xfrm>
            <a:off x="5941715" y="3709448"/>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ECB3972B-38A3-021A-9151-0985EC5E69F7}"/>
              </a:ext>
            </a:extLst>
          </p:cNvPr>
          <p:cNvSpPr/>
          <p:nvPr/>
        </p:nvSpPr>
        <p:spPr>
          <a:xfrm>
            <a:off x="5941715" y="4668635"/>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DFD80B1A-58DF-4BB8-A311-290866FD5EA3}"/>
              </a:ext>
            </a:extLst>
          </p:cNvPr>
          <p:cNvSpPr/>
          <p:nvPr/>
        </p:nvSpPr>
        <p:spPr>
          <a:xfrm>
            <a:off x="5941715" y="5521763"/>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grpSp>
        <p:nvGrpSpPr>
          <p:cNvPr id="17" name="Group 16">
            <a:extLst>
              <a:ext uri="{FF2B5EF4-FFF2-40B4-BE49-F238E27FC236}">
                <a16:creationId xmlns:a16="http://schemas.microsoft.com/office/drawing/2014/main" id="{4531358F-F5EE-F7CD-8189-93C099B61A84}"/>
              </a:ext>
            </a:extLst>
          </p:cNvPr>
          <p:cNvGrpSpPr/>
          <p:nvPr/>
        </p:nvGrpSpPr>
        <p:grpSpPr>
          <a:xfrm>
            <a:off x="11349613" y="5927900"/>
            <a:ext cx="1988042" cy="1173951"/>
            <a:chOff x="-683595" y="5979122"/>
            <a:chExt cx="1988042" cy="1173951"/>
          </a:xfrm>
        </p:grpSpPr>
        <p:sp>
          <p:nvSpPr>
            <p:cNvPr id="18" name="Isosceles Triangle 17">
              <a:extLst>
                <a:ext uri="{FF2B5EF4-FFF2-40B4-BE49-F238E27FC236}">
                  <a16:creationId xmlns:a16="http://schemas.microsoft.com/office/drawing/2014/main" id="{DF8F5488-6AA7-125F-917C-C5A28B6CCB4D}"/>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TextBox 18">
              <a:extLst>
                <a:ext uri="{FF2B5EF4-FFF2-40B4-BE49-F238E27FC236}">
                  <a16:creationId xmlns:a16="http://schemas.microsoft.com/office/drawing/2014/main" id="{761ACA7A-C267-8455-B204-FB9D324D2419}"/>
                </a:ext>
              </a:extLst>
            </p:cNvPr>
            <p:cNvSpPr txBox="1"/>
            <p:nvPr/>
          </p:nvSpPr>
          <p:spPr>
            <a:xfrm>
              <a:off x="-147990" y="6442151"/>
              <a:ext cx="277662" cy="461665"/>
            </a:xfrm>
            <a:prstGeom prst="rect">
              <a:avLst/>
            </a:prstGeom>
            <a:noFill/>
          </p:spPr>
          <p:txBody>
            <a:bodyPr wrap="square" rtlCol="1">
              <a:spAutoFit/>
            </a:bodyPr>
            <a:lstStyle/>
            <a:p>
              <a:r>
                <a:rPr lang="en-US" sz="2400" dirty="0">
                  <a:latin typeface="Pinar ExtraBold" pitchFamily="2" charset="-78"/>
                  <a:cs typeface="Pinar ExtraBold" pitchFamily="2" charset="-78"/>
                </a:rPr>
                <a:t>2</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23257119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8" grpId="0" animBg="1"/>
      <p:bldP spid="9"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C40A2CA-093B-D19E-31B3-647E9DCCB97E}"/>
              </a:ext>
            </a:extLst>
          </p:cNvPr>
          <p:cNvPicPr>
            <a:picLocks noChangeAspect="1"/>
          </p:cNvPicPr>
          <p:nvPr/>
        </p:nvPicPr>
        <p:blipFill rotWithShape="1">
          <a:blip r:embed="rId2">
            <a:extLst>
              <a:ext uri="{28A0092B-C50C-407E-A947-70E740481C1C}">
                <a14:useLocalDpi xmlns:a14="http://schemas.microsoft.com/office/drawing/2010/main" val="0"/>
              </a:ext>
            </a:extLst>
          </a:blip>
          <a:srcRect l="-572" t="6193" r="572" b="18807"/>
          <a:stretch/>
        </p:blipFill>
        <p:spPr>
          <a:xfrm>
            <a:off x="8935452" y="0"/>
            <a:ext cx="12257554" cy="6894874"/>
          </a:xfrm>
          <a:prstGeom prst="rect">
            <a:avLst/>
          </a:prstGeom>
        </p:spPr>
      </p:pic>
      <p:pic>
        <p:nvPicPr>
          <p:cNvPr id="15" name="Picture 14">
            <a:extLst>
              <a:ext uri="{FF2B5EF4-FFF2-40B4-BE49-F238E27FC236}">
                <a16:creationId xmlns:a16="http://schemas.microsoft.com/office/drawing/2014/main" id="{28C7B924-545F-EB43-18FA-F003BA70EF1F}"/>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0" y="2395"/>
            <a:ext cx="12257554" cy="6894874"/>
          </a:xfrm>
          <a:prstGeom prst="rect">
            <a:avLst/>
          </a:prstGeom>
        </p:spPr>
      </p:pic>
      <p:sp>
        <p:nvSpPr>
          <p:cNvPr id="31" name="Rectangle 30">
            <a:extLst>
              <a:ext uri="{FF2B5EF4-FFF2-40B4-BE49-F238E27FC236}">
                <a16:creationId xmlns:a16="http://schemas.microsoft.com/office/drawing/2014/main" id="{D85C2CB3-A89D-54A3-FF41-6B0CC5C96FD1}"/>
              </a:ext>
            </a:extLst>
          </p:cNvPr>
          <p:cNvSpPr/>
          <p:nvPr/>
        </p:nvSpPr>
        <p:spPr>
          <a:xfrm>
            <a:off x="6705600" y="-1"/>
            <a:ext cx="5486400" cy="6913311"/>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3" name="Table 7">
            <a:extLst>
              <a:ext uri="{FF2B5EF4-FFF2-40B4-BE49-F238E27FC236}">
                <a16:creationId xmlns:a16="http://schemas.microsoft.com/office/drawing/2014/main" id="{4DFEDECD-B89A-D4E6-2DDE-9D86FFCAE767}"/>
              </a:ext>
            </a:extLst>
          </p:cNvPr>
          <p:cNvGraphicFramePr>
            <a:graphicFrameLocks noGrp="1"/>
          </p:cNvGraphicFramePr>
          <p:nvPr>
            <p:extLst>
              <p:ext uri="{D42A27DB-BD31-4B8C-83A1-F6EECF244321}">
                <p14:modId xmlns:p14="http://schemas.microsoft.com/office/powerpoint/2010/main" val="531375230"/>
              </p:ext>
            </p:extLst>
          </p:nvPr>
        </p:nvGraphicFramePr>
        <p:xfrm>
          <a:off x="12432320" y="1031871"/>
          <a:ext cx="6073625" cy="5212080"/>
        </p:xfrm>
        <a:graphic>
          <a:graphicData uri="http://schemas.openxmlformats.org/drawingml/2006/table">
            <a:tbl>
              <a:tblPr rtl="1" firstRow="1" bandRow="1">
                <a:tableStyleId>{3B4B98B0-60AC-42C2-AFA5-B58CD77FA1E5}</a:tableStyleId>
              </a:tblPr>
              <a:tblGrid>
                <a:gridCol w="4285768">
                  <a:extLst>
                    <a:ext uri="{9D8B030D-6E8A-4147-A177-3AD203B41FA5}">
                      <a16:colId xmlns:a16="http://schemas.microsoft.com/office/drawing/2014/main" val="949884166"/>
                    </a:ext>
                  </a:extLst>
                </a:gridCol>
                <a:gridCol w="1787857">
                  <a:extLst>
                    <a:ext uri="{9D8B030D-6E8A-4147-A177-3AD203B41FA5}">
                      <a16:colId xmlns:a16="http://schemas.microsoft.com/office/drawing/2014/main" val="1231538609"/>
                    </a:ext>
                  </a:extLst>
                </a:gridCol>
              </a:tblGrid>
              <a:tr h="270269">
                <a:tc>
                  <a:txBody>
                    <a:bodyPr/>
                    <a:lstStyle/>
                    <a:p>
                      <a:pPr algn="l" rtl="0"/>
                      <a:r>
                        <a:rPr lang="en-US" sz="1800" b="1" kern="1200" dirty="0">
                          <a:solidFill>
                            <a:schemeClr val="accent4"/>
                          </a:solidFill>
                          <a:effectLst/>
                          <a:latin typeface="+mn-lt"/>
                          <a:ea typeface="+mn-ea"/>
                          <a:cs typeface="+mn-cs"/>
                        </a:rPr>
                        <a:t>Components</a:t>
                      </a:r>
                      <a:endParaRPr lang="fa-IR" dirty="0">
                        <a:solidFill>
                          <a:schemeClr val="accent4"/>
                        </a:solidFill>
                      </a:endParaRPr>
                    </a:p>
                  </a:txBody>
                  <a:tcPr>
                    <a:solidFill>
                      <a:schemeClr val="bg1">
                        <a:alpha val="88000"/>
                      </a:schemeClr>
                    </a:solidFill>
                  </a:tcPr>
                </a:tc>
                <a:tc>
                  <a:txBody>
                    <a:bodyPr/>
                    <a:lstStyle/>
                    <a:p>
                      <a:pPr rtl="1"/>
                      <a:r>
                        <a:rPr lang="en-US" dirty="0">
                          <a:solidFill>
                            <a:schemeClr val="accent4"/>
                          </a:solidFill>
                        </a:rPr>
                        <a:t>Domain</a:t>
                      </a:r>
                      <a:endParaRPr lang="fa-IR" dirty="0">
                        <a:solidFill>
                          <a:schemeClr val="accent4"/>
                        </a:solidFill>
                      </a:endParaRPr>
                    </a:p>
                  </a:txBody>
                  <a:tcPr>
                    <a:solidFill>
                      <a:schemeClr val="bg1">
                        <a:alpha val="88000"/>
                      </a:schemeClr>
                    </a:solidFill>
                  </a:tcPr>
                </a:tc>
                <a:extLst>
                  <a:ext uri="{0D108BD9-81ED-4DB2-BD59-A6C34878D82A}">
                    <a16:rowId xmlns:a16="http://schemas.microsoft.com/office/drawing/2014/main" val="363167124"/>
                  </a:ext>
                </a:extLst>
              </a:tr>
              <a:tr h="472970">
                <a:tc>
                  <a:txBody>
                    <a:bodyPr/>
                    <a:lstStyle/>
                    <a:p>
                      <a:pPr rtl="1"/>
                      <a:r>
                        <a:rPr lang="en-US" sz="1800" kern="1200" dirty="0">
                          <a:solidFill>
                            <a:schemeClr val="tx1"/>
                          </a:solidFill>
                          <a:effectLst/>
                          <a:latin typeface="+mn-lt"/>
                          <a:ea typeface="+mn-ea"/>
                          <a:cs typeface="+mn-cs"/>
                        </a:rPr>
                        <a:t>- Physical conditions related to design and operation</a:t>
                      </a:r>
                      <a:br>
                        <a:rPr lang="en-US" dirty="0"/>
                      </a:br>
                      <a:r>
                        <a:rPr lang="en-US" sz="1800" kern="1200" dirty="0">
                          <a:solidFill>
                            <a:schemeClr val="tx1"/>
                          </a:solidFill>
                          <a:effectLst/>
                          <a:latin typeface="+mn-lt"/>
                          <a:ea typeface="+mn-ea"/>
                          <a:cs typeface="+mn-cs"/>
                        </a:rPr>
                        <a:t>- Physical Infrastructure</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Technical</a:t>
                      </a:r>
                      <a:endParaRPr lang="fa-IR" dirty="0"/>
                    </a:p>
                  </a:txBody>
                  <a:tcPr anchor="ctr">
                    <a:solidFill>
                      <a:schemeClr val="bg1">
                        <a:alpha val="88000"/>
                      </a:schemeClr>
                    </a:solidFill>
                  </a:tcPr>
                </a:tc>
                <a:extLst>
                  <a:ext uri="{0D108BD9-81ED-4DB2-BD59-A6C34878D82A}">
                    <a16:rowId xmlns:a16="http://schemas.microsoft.com/office/drawing/2014/main" val="1607111914"/>
                  </a:ext>
                </a:extLst>
              </a:tr>
              <a:tr h="675672">
                <a:tc>
                  <a:txBody>
                    <a:bodyPr/>
                    <a:lstStyle/>
                    <a:p>
                      <a:pPr rtl="1"/>
                      <a:r>
                        <a:rPr lang="en-US" sz="1800" kern="1200" dirty="0">
                          <a:solidFill>
                            <a:schemeClr val="tx1"/>
                          </a:solidFill>
                          <a:effectLst/>
                          <a:latin typeface="+mn-lt"/>
                          <a:ea typeface="+mn-ea"/>
                          <a:cs typeface="+mn-cs"/>
                        </a:rPr>
                        <a:t>- Political System</a:t>
                      </a:r>
                      <a:br>
                        <a:rPr lang="en-US" dirty="0"/>
                      </a:br>
                      <a:r>
                        <a:rPr lang="en-US" sz="1800" kern="1200" dirty="0">
                          <a:solidFill>
                            <a:schemeClr val="tx1"/>
                          </a:solidFill>
                          <a:effectLst/>
                          <a:latin typeface="+mn-lt"/>
                          <a:ea typeface="+mn-ea"/>
                          <a:cs typeface="+mn-cs"/>
                        </a:rPr>
                        <a:t>- Legal framework</a:t>
                      </a:r>
                      <a:br>
                        <a:rPr lang="en-US" dirty="0"/>
                      </a:br>
                      <a:r>
                        <a:rPr lang="en-US" sz="1800" kern="1200" dirty="0">
                          <a:solidFill>
                            <a:schemeClr val="tx1"/>
                          </a:solidFill>
                          <a:effectLst/>
                          <a:latin typeface="+mn-lt"/>
                          <a:ea typeface="+mn-ea"/>
                          <a:cs typeface="+mn-cs"/>
                        </a:rPr>
                        <a:t>- Organizations and structures, and organizational functions</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Institutional</a:t>
                      </a:r>
                      <a:endParaRPr lang="fa-IR" dirty="0"/>
                    </a:p>
                  </a:txBody>
                  <a:tcPr anchor="ctr">
                    <a:solidFill>
                      <a:schemeClr val="bg1">
                        <a:alpha val="88000"/>
                      </a:schemeClr>
                    </a:solidFill>
                  </a:tcPr>
                </a:tc>
                <a:extLst>
                  <a:ext uri="{0D108BD9-81ED-4DB2-BD59-A6C34878D82A}">
                    <a16:rowId xmlns:a16="http://schemas.microsoft.com/office/drawing/2014/main" val="2035527730"/>
                  </a:ext>
                </a:extLst>
              </a:tr>
              <a:tr h="675672">
                <a:tc>
                  <a:txBody>
                    <a:bodyPr/>
                    <a:lstStyle/>
                    <a:p>
                      <a:pPr rtl="1"/>
                      <a:r>
                        <a:rPr lang="en-US" sz="1800" kern="1200" dirty="0">
                          <a:solidFill>
                            <a:schemeClr val="tx1"/>
                          </a:solidFill>
                          <a:effectLst/>
                          <a:latin typeface="+mn-lt"/>
                          <a:ea typeface="+mn-ea"/>
                          <a:cs typeface="+mn-cs"/>
                        </a:rPr>
                        <a:t>- Markets</a:t>
                      </a:r>
                      <a:br>
                        <a:rPr lang="en-US" dirty="0"/>
                      </a:br>
                      <a:r>
                        <a:rPr lang="en-US" sz="1800" kern="1200" dirty="0">
                          <a:solidFill>
                            <a:schemeClr val="tx1"/>
                          </a:solidFill>
                          <a:effectLst/>
                          <a:latin typeface="+mn-lt"/>
                          <a:ea typeface="+mn-ea"/>
                          <a:cs typeface="+mn-cs"/>
                        </a:rPr>
                        <a:t>- Market price</a:t>
                      </a:r>
                      <a:br>
                        <a:rPr lang="en-US" dirty="0"/>
                      </a:br>
                      <a:r>
                        <a:rPr lang="en-US" sz="1800" kern="1200" dirty="0">
                          <a:solidFill>
                            <a:schemeClr val="tx1"/>
                          </a:solidFill>
                          <a:effectLst/>
                          <a:latin typeface="+mn-lt"/>
                          <a:ea typeface="+mn-ea"/>
                          <a:cs typeface="+mn-cs"/>
                        </a:rPr>
                        <a:t>- Development and operational costs</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Economic</a:t>
                      </a:r>
                      <a:endParaRPr lang="fa-IR" dirty="0"/>
                    </a:p>
                  </a:txBody>
                  <a:tcPr anchor="ctr">
                    <a:solidFill>
                      <a:schemeClr val="bg1">
                        <a:alpha val="88000"/>
                      </a:schemeClr>
                    </a:solidFill>
                  </a:tcPr>
                </a:tc>
                <a:extLst>
                  <a:ext uri="{0D108BD9-81ED-4DB2-BD59-A6C34878D82A}">
                    <a16:rowId xmlns:a16="http://schemas.microsoft.com/office/drawing/2014/main" val="4051487576"/>
                  </a:ext>
                </a:extLst>
              </a:tr>
              <a:tr h="675672">
                <a:tc>
                  <a:txBody>
                    <a:bodyPr/>
                    <a:lstStyle/>
                    <a:p>
                      <a:pPr rtl="1"/>
                      <a:r>
                        <a:rPr lang="en-US" sz="1800" kern="1200" dirty="0">
                          <a:solidFill>
                            <a:schemeClr val="tx1"/>
                          </a:solidFill>
                          <a:effectLst/>
                          <a:latin typeface="+mn-lt"/>
                          <a:ea typeface="+mn-ea"/>
                          <a:cs typeface="+mn-cs"/>
                        </a:rPr>
                        <a:t>- Opportunities for employment</a:t>
                      </a:r>
                      <a:br>
                        <a:rPr lang="en-US" dirty="0"/>
                      </a:br>
                      <a:r>
                        <a:rPr lang="en-US" sz="1800" kern="1200" dirty="0">
                          <a:solidFill>
                            <a:schemeClr val="tx1"/>
                          </a:solidFill>
                          <a:effectLst/>
                          <a:latin typeface="+mn-lt"/>
                          <a:ea typeface="+mn-ea"/>
                          <a:cs typeface="+mn-cs"/>
                        </a:rPr>
                        <a:t>- Population</a:t>
                      </a:r>
                      <a:br>
                        <a:rPr lang="en-US" dirty="0"/>
                      </a:br>
                      <a:r>
                        <a:rPr lang="en-US" sz="1800" kern="1200" dirty="0">
                          <a:solidFill>
                            <a:schemeClr val="tx1"/>
                          </a:solidFill>
                          <a:effectLst/>
                          <a:latin typeface="+mn-lt"/>
                          <a:ea typeface="+mn-ea"/>
                          <a:cs typeface="+mn-cs"/>
                        </a:rPr>
                        <a:t>- Communities and social structure</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Social</a:t>
                      </a:r>
                      <a:endParaRPr lang="fa-IR" dirty="0"/>
                    </a:p>
                  </a:txBody>
                  <a:tcPr anchor="ctr">
                    <a:solidFill>
                      <a:schemeClr val="bg1">
                        <a:alpha val="88000"/>
                      </a:schemeClr>
                    </a:solidFill>
                  </a:tcPr>
                </a:tc>
                <a:extLst>
                  <a:ext uri="{0D108BD9-81ED-4DB2-BD59-A6C34878D82A}">
                    <a16:rowId xmlns:a16="http://schemas.microsoft.com/office/drawing/2014/main" val="2021131634"/>
                  </a:ext>
                </a:extLst>
              </a:tr>
              <a:tr h="675672">
                <a:tc>
                  <a:txBody>
                    <a:bodyPr/>
                    <a:lstStyle/>
                    <a:p>
                      <a:pPr rtl="1"/>
                      <a:r>
                        <a:rPr lang="en-US" sz="1800" kern="1200" dirty="0">
                          <a:solidFill>
                            <a:schemeClr val="tx1"/>
                          </a:solidFill>
                          <a:effectLst/>
                          <a:latin typeface="+mn-lt"/>
                          <a:ea typeface="+mn-ea"/>
                          <a:cs typeface="+mn-cs"/>
                        </a:rPr>
                        <a:t>Effects on the aquatic environment</a:t>
                      </a:r>
                      <a:br>
                        <a:rPr lang="en-US" dirty="0"/>
                      </a:br>
                      <a:r>
                        <a:rPr lang="en-US" sz="1800" kern="1200" dirty="0">
                          <a:solidFill>
                            <a:schemeClr val="tx1"/>
                          </a:solidFill>
                          <a:effectLst/>
                          <a:latin typeface="+mn-lt"/>
                          <a:ea typeface="+mn-ea"/>
                          <a:cs typeface="+mn-cs"/>
                        </a:rPr>
                        <a:t>- Flooding and salinity</a:t>
                      </a:r>
                      <a:br>
                        <a:rPr lang="en-US" dirty="0"/>
                      </a:br>
                      <a:r>
                        <a:rPr lang="en-US" sz="1800" kern="1200" dirty="0">
                          <a:solidFill>
                            <a:schemeClr val="tx1"/>
                          </a:solidFill>
                          <a:effectLst/>
                          <a:latin typeface="+mn-lt"/>
                          <a:ea typeface="+mn-ea"/>
                          <a:cs typeface="+mn-cs"/>
                        </a:rPr>
                        <a:t>- Health issues</a:t>
                      </a:r>
                      <a:endParaRPr lang="fa-IR" dirty="0"/>
                    </a:p>
                  </a:txBody>
                  <a:tcPr>
                    <a:solidFill>
                      <a:schemeClr val="bg1">
                        <a:alpha val="88000"/>
                      </a:schemeClr>
                    </a:solidFill>
                  </a:tcPr>
                </a:tc>
                <a:tc>
                  <a:txBody>
                    <a:bodyPr/>
                    <a:lstStyle/>
                    <a:p>
                      <a:pPr algn="ctr" rtl="1"/>
                      <a:r>
                        <a:rPr lang="en-US" sz="1800" kern="1200" dirty="0">
                          <a:solidFill>
                            <a:schemeClr val="tx1"/>
                          </a:solidFill>
                          <a:effectLst/>
                          <a:latin typeface="+mn-lt"/>
                          <a:ea typeface="+mn-ea"/>
                          <a:cs typeface="+mn-cs"/>
                        </a:rPr>
                        <a:t>Environmental</a:t>
                      </a:r>
                      <a:endParaRPr lang="fa-IR" dirty="0"/>
                    </a:p>
                  </a:txBody>
                  <a:tcPr anchor="ctr">
                    <a:solidFill>
                      <a:schemeClr val="bg1">
                        <a:alpha val="88000"/>
                      </a:schemeClr>
                    </a:solidFill>
                  </a:tcPr>
                </a:tc>
                <a:extLst>
                  <a:ext uri="{0D108BD9-81ED-4DB2-BD59-A6C34878D82A}">
                    <a16:rowId xmlns:a16="http://schemas.microsoft.com/office/drawing/2014/main" val="3465727013"/>
                  </a:ext>
                </a:extLst>
              </a:tr>
            </a:tbl>
          </a:graphicData>
        </a:graphic>
      </p:graphicFrame>
      <p:sp>
        <p:nvSpPr>
          <p:cNvPr id="4" name="Rectangle 3">
            <a:extLst>
              <a:ext uri="{FF2B5EF4-FFF2-40B4-BE49-F238E27FC236}">
                <a16:creationId xmlns:a16="http://schemas.microsoft.com/office/drawing/2014/main" id="{190637EF-C4E7-F063-0252-64C8F1C9228F}"/>
              </a:ext>
            </a:extLst>
          </p:cNvPr>
          <p:cNvSpPr/>
          <p:nvPr/>
        </p:nvSpPr>
        <p:spPr>
          <a:xfrm>
            <a:off x="12423611" y="1637212"/>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Rectangle 4">
            <a:extLst>
              <a:ext uri="{FF2B5EF4-FFF2-40B4-BE49-F238E27FC236}">
                <a16:creationId xmlns:a16="http://schemas.microsoft.com/office/drawing/2014/main" id="{80B630EC-E09C-A907-88B8-C6E2D33BCBC3}"/>
              </a:ext>
            </a:extLst>
          </p:cNvPr>
          <p:cNvSpPr/>
          <p:nvPr/>
        </p:nvSpPr>
        <p:spPr>
          <a:xfrm>
            <a:off x="12423611" y="2663311"/>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E34AECBC-EC7E-5483-0D08-ED40F65EA6B1}"/>
              </a:ext>
            </a:extLst>
          </p:cNvPr>
          <p:cNvSpPr/>
          <p:nvPr/>
        </p:nvSpPr>
        <p:spPr>
          <a:xfrm>
            <a:off x="12423611" y="3709448"/>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ECB3972B-38A3-021A-9151-0985EC5E69F7}"/>
              </a:ext>
            </a:extLst>
          </p:cNvPr>
          <p:cNvSpPr/>
          <p:nvPr/>
        </p:nvSpPr>
        <p:spPr>
          <a:xfrm>
            <a:off x="12423611" y="4668635"/>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DFD80B1A-58DF-4BB8-A311-290866FD5EA3}"/>
              </a:ext>
            </a:extLst>
          </p:cNvPr>
          <p:cNvSpPr/>
          <p:nvPr/>
        </p:nvSpPr>
        <p:spPr>
          <a:xfrm>
            <a:off x="12423611" y="5521763"/>
            <a:ext cx="45719" cy="6008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0" name="Rectangle 19">
            <a:extLst>
              <a:ext uri="{FF2B5EF4-FFF2-40B4-BE49-F238E27FC236}">
                <a16:creationId xmlns:a16="http://schemas.microsoft.com/office/drawing/2014/main" id="{FB09DF1E-3F65-3F21-4345-0D328CE829A2}"/>
              </a:ext>
            </a:extLst>
          </p:cNvPr>
          <p:cNvSpPr/>
          <p:nvPr/>
        </p:nvSpPr>
        <p:spPr>
          <a:xfrm>
            <a:off x="7395411" y="401248"/>
            <a:ext cx="4639991" cy="513152"/>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Rectangle 20">
            <a:extLst>
              <a:ext uri="{FF2B5EF4-FFF2-40B4-BE49-F238E27FC236}">
                <a16:creationId xmlns:a16="http://schemas.microsoft.com/office/drawing/2014/main" id="{732D427A-8E01-66B1-52A7-0D95A39B5158}"/>
              </a:ext>
            </a:extLst>
          </p:cNvPr>
          <p:cNvSpPr/>
          <p:nvPr/>
        </p:nvSpPr>
        <p:spPr>
          <a:xfrm>
            <a:off x="6871658" y="3151593"/>
            <a:ext cx="3282996" cy="513152"/>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TextBox 15">
            <a:extLst>
              <a:ext uri="{FF2B5EF4-FFF2-40B4-BE49-F238E27FC236}">
                <a16:creationId xmlns:a16="http://schemas.microsoft.com/office/drawing/2014/main" id="{2CD0773C-0A10-EAC8-A9F7-B58ACF116341}"/>
              </a:ext>
            </a:extLst>
          </p:cNvPr>
          <p:cNvSpPr txBox="1"/>
          <p:nvPr/>
        </p:nvSpPr>
        <p:spPr>
          <a:xfrm>
            <a:off x="6837947" y="401248"/>
            <a:ext cx="5221705" cy="6055504"/>
          </a:xfrm>
          <a:prstGeom prst="rect">
            <a:avLst/>
          </a:prstGeom>
          <a:noFill/>
        </p:spPr>
        <p:txBody>
          <a:bodyPr wrap="square" rtlCol="1">
            <a:spAutoFit/>
          </a:bodyPr>
          <a:lstStyle/>
          <a:p>
            <a:pPr algn="justLow">
              <a:lnSpc>
                <a:spcPct val="150000"/>
              </a:lnSpc>
            </a:pPr>
            <a:r>
              <a:rPr lang="en-US" sz="2000" b="0" i="0" u="none" strike="noStrike" baseline="0" dirty="0">
                <a:solidFill>
                  <a:schemeClr val="bg1"/>
                </a:solidFill>
                <a:latin typeface="Pinar-DS2 Regular" pitchFamily="2" charset="-78"/>
                <a:cs typeface="Pinar-DS2 Regular" pitchFamily="2" charset="-78"/>
              </a:rPr>
              <a:t>the </a:t>
            </a:r>
            <a:r>
              <a:rPr lang="en-US" sz="2000" b="0" i="0" u="none" strike="noStrike" baseline="0" dirty="0">
                <a:solidFill>
                  <a:schemeClr val="bg1"/>
                </a:solidFill>
                <a:latin typeface="Pinar DS4 Black" pitchFamily="2" charset="-78"/>
                <a:cs typeface="Pinar DS4 Black" pitchFamily="2" charset="-78"/>
              </a:rPr>
              <a:t>42 IDs in the Dry Climatic Group </a:t>
            </a:r>
            <a:r>
              <a:rPr lang="en-US" sz="2000" b="0" i="0" u="none" strike="noStrike" baseline="0" dirty="0">
                <a:solidFill>
                  <a:schemeClr val="bg1"/>
                </a:solidFill>
                <a:latin typeface="Pinar-DS2 Regular" pitchFamily="2" charset="-78"/>
                <a:cs typeface="Pinar-DS2 Regular" pitchFamily="2" charset="-78"/>
              </a:rPr>
              <a:t>were considered. To reduce heterogenicity among the IDs, a Principal Component Analysis was performed.</a:t>
            </a:r>
            <a:r>
              <a:rPr lang="fa-IR" sz="2000" b="0" i="0" u="none" strike="noStrike" baseline="0" dirty="0">
                <a:solidFill>
                  <a:schemeClr val="bg1"/>
                </a:solidFill>
                <a:latin typeface="Pinar-DS2 Regular" pitchFamily="2" charset="-78"/>
                <a:cs typeface="Pinar-DS2 Regular" pitchFamily="2" charset="-78"/>
              </a:rPr>
              <a:t> </a:t>
            </a:r>
            <a:r>
              <a:rPr lang="en-US" sz="2000" b="0" i="0" u="none" strike="noStrike" baseline="0" dirty="0">
                <a:solidFill>
                  <a:schemeClr val="bg1"/>
                </a:solidFill>
                <a:latin typeface="Pinar-DS2 Regular" pitchFamily="2" charset="-78"/>
                <a:cs typeface="Pinar-DS2 Regular" pitchFamily="2" charset="-78"/>
              </a:rPr>
              <a:t>Then a Cluster Analysis was performed with the components of each ID to form </a:t>
            </a:r>
            <a:r>
              <a:rPr lang="en-US" sz="2000" b="0" i="0" u="none" strike="noStrike" baseline="0" dirty="0">
                <a:solidFill>
                  <a:schemeClr val="bg1"/>
                </a:solidFill>
                <a:latin typeface="Pinar DS4 Black" pitchFamily="2" charset="-78"/>
                <a:cs typeface="Pinar DS4 Black" pitchFamily="2" charset="-78"/>
              </a:rPr>
              <a:t>homogeneous groups</a:t>
            </a:r>
            <a:r>
              <a:rPr lang="en-US" sz="2000" b="0" i="0" u="none" strike="noStrike" baseline="0" dirty="0">
                <a:solidFill>
                  <a:schemeClr val="bg1"/>
                </a:solidFill>
                <a:latin typeface="Pinar-DS2 Regular" pitchFamily="2" charset="-78"/>
                <a:cs typeface="Pinar-DS2 Regular" pitchFamily="2" charset="-78"/>
              </a:rPr>
              <a:t>. Then two of them were chosen to evaluate the performance of their IDs, following the performance evaluation program for irrigation schemes proposed by Burton (2010) and using efficiency analysis and benchmarking. </a:t>
            </a:r>
            <a:endParaRPr lang="fa-IR" sz="2000" dirty="0">
              <a:solidFill>
                <a:schemeClr val="bg1"/>
              </a:solidFill>
              <a:latin typeface="Pinar-DS2 Regular" pitchFamily="2" charset="-78"/>
              <a:cs typeface="Pinar-DS2 Regular" pitchFamily="2" charset="-78"/>
            </a:endParaRPr>
          </a:p>
        </p:txBody>
      </p:sp>
      <p:sp>
        <p:nvSpPr>
          <p:cNvPr id="19" name="Rectangle 18">
            <a:extLst>
              <a:ext uri="{FF2B5EF4-FFF2-40B4-BE49-F238E27FC236}">
                <a16:creationId xmlns:a16="http://schemas.microsoft.com/office/drawing/2014/main" id="{2A5E4012-7DFB-8554-14E1-1F11D94B93FE}"/>
              </a:ext>
            </a:extLst>
          </p:cNvPr>
          <p:cNvSpPr/>
          <p:nvPr/>
        </p:nvSpPr>
        <p:spPr>
          <a:xfrm>
            <a:off x="6067470" y="-39268"/>
            <a:ext cx="638130" cy="6952578"/>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TextBox 16">
            <a:extLst>
              <a:ext uri="{FF2B5EF4-FFF2-40B4-BE49-F238E27FC236}">
                <a16:creationId xmlns:a16="http://schemas.microsoft.com/office/drawing/2014/main" id="{D5F4A8AF-7399-B1B7-0412-C7EC18932AA9}"/>
              </a:ext>
            </a:extLst>
          </p:cNvPr>
          <p:cNvSpPr txBox="1"/>
          <p:nvPr/>
        </p:nvSpPr>
        <p:spPr>
          <a:xfrm rot="16200000">
            <a:off x="3081698" y="2967335"/>
            <a:ext cx="6894873" cy="923330"/>
          </a:xfrm>
          <a:prstGeom prst="rect">
            <a:avLst/>
          </a:prstGeom>
          <a:noFill/>
        </p:spPr>
        <p:txBody>
          <a:bodyPr wrap="square" rtlCol="1">
            <a:spAutoFit/>
          </a:bodyPr>
          <a:lstStyle/>
          <a:p>
            <a:r>
              <a:rPr lang="en-US" sz="5400" dirty="0">
                <a:solidFill>
                  <a:schemeClr val="bg1"/>
                </a:solidFill>
                <a:latin typeface="Pinar DS4 Black" pitchFamily="2" charset="-78"/>
                <a:cs typeface="Pinar DS4 Black" pitchFamily="2" charset="-78"/>
              </a:rPr>
              <a:t>METHODOLOGY</a:t>
            </a:r>
            <a:endParaRPr lang="fa-IR" sz="5400" dirty="0">
              <a:solidFill>
                <a:schemeClr val="bg1"/>
              </a:solidFill>
              <a:latin typeface="Pinar DS4 Black" pitchFamily="2" charset="-78"/>
              <a:cs typeface="Pinar DS4 Black" pitchFamily="2" charset="-78"/>
            </a:endParaRPr>
          </a:p>
        </p:txBody>
      </p:sp>
      <p:sp>
        <p:nvSpPr>
          <p:cNvPr id="18" name="TextBox 17">
            <a:extLst>
              <a:ext uri="{FF2B5EF4-FFF2-40B4-BE49-F238E27FC236}">
                <a16:creationId xmlns:a16="http://schemas.microsoft.com/office/drawing/2014/main" id="{69DAEBF0-9DD7-3641-5447-4B77B63EA27D}"/>
              </a:ext>
            </a:extLst>
          </p:cNvPr>
          <p:cNvSpPr txBox="1"/>
          <p:nvPr/>
        </p:nvSpPr>
        <p:spPr>
          <a:xfrm rot="16200000">
            <a:off x="-1767344" y="1884675"/>
            <a:ext cx="6894873" cy="3046988"/>
          </a:xfrm>
          <a:prstGeom prst="rect">
            <a:avLst/>
          </a:prstGeom>
          <a:noFill/>
        </p:spPr>
        <p:txBody>
          <a:bodyPr wrap="square" rtlCol="1">
            <a:spAutoFit/>
          </a:bodyPr>
          <a:lstStyle/>
          <a:p>
            <a:r>
              <a:rPr lang="en-US" sz="9600" dirty="0">
                <a:ln w="19050">
                  <a:solidFill>
                    <a:schemeClr val="bg1"/>
                  </a:solidFill>
                </a:ln>
                <a:solidFill>
                  <a:schemeClr val="bg1">
                    <a:alpha val="10000"/>
                  </a:schemeClr>
                </a:solidFill>
                <a:latin typeface="Pinar DS4 Black" pitchFamily="2" charset="-78"/>
                <a:cs typeface="Pinar DS4 Black" pitchFamily="2" charset="-78"/>
              </a:rPr>
              <a:t>METHODOLOGY</a:t>
            </a:r>
            <a:endParaRPr lang="fa-IR" sz="9600" dirty="0">
              <a:ln w="19050">
                <a:solidFill>
                  <a:schemeClr val="bg1"/>
                </a:solidFill>
              </a:ln>
              <a:solidFill>
                <a:schemeClr val="bg1">
                  <a:alpha val="10000"/>
                </a:schemeClr>
              </a:solidFill>
              <a:latin typeface="Pinar DS4 Black" pitchFamily="2" charset="-78"/>
              <a:cs typeface="Pinar DS4 Black" pitchFamily="2" charset="-78"/>
            </a:endParaRPr>
          </a:p>
        </p:txBody>
      </p:sp>
      <p:grpSp>
        <p:nvGrpSpPr>
          <p:cNvPr id="12" name="Group 11">
            <a:extLst>
              <a:ext uri="{FF2B5EF4-FFF2-40B4-BE49-F238E27FC236}">
                <a16:creationId xmlns:a16="http://schemas.microsoft.com/office/drawing/2014/main" id="{2C947003-6B3F-2968-9C21-630BADA53002}"/>
              </a:ext>
            </a:extLst>
          </p:cNvPr>
          <p:cNvGrpSpPr/>
          <p:nvPr/>
        </p:nvGrpSpPr>
        <p:grpSpPr>
          <a:xfrm>
            <a:off x="11349613" y="5927900"/>
            <a:ext cx="1988042" cy="1173951"/>
            <a:chOff x="-683595" y="5979122"/>
            <a:chExt cx="1988042" cy="1173951"/>
          </a:xfrm>
        </p:grpSpPr>
        <p:sp>
          <p:nvSpPr>
            <p:cNvPr id="13" name="Isosceles Triangle 12">
              <a:extLst>
                <a:ext uri="{FF2B5EF4-FFF2-40B4-BE49-F238E27FC236}">
                  <a16:creationId xmlns:a16="http://schemas.microsoft.com/office/drawing/2014/main" id="{00D4F83E-D690-04A7-B62D-6C9F117269FE}"/>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a:extLst>
                <a:ext uri="{FF2B5EF4-FFF2-40B4-BE49-F238E27FC236}">
                  <a16:creationId xmlns:a16="http://schemas.microsoft.com/office/drawing/2014/main" id="{9121B442-2161-4AC1-7E27-534ED6B7ADDB}"/>
                </a:ext>
              </a:extLst>
            </p:cNvPr>
            <p:cNvSpPr txBox="1"/>
            <p:nvPr/>
          </p:nvSpPr>
          <p:spPr>
            <a:xfrm>
              <a:off x="-217002" y="6442151"/>
              <a:ext cx="277662" cy="646331"/>
            </a:xfrm>
            <a:prstGeom prst="rect">
              <a:avLst/>
            </a:prstGeom>
            <a:noFill/>
          </p:spPr>
          <p:txBody>
            <a:bodyPr wrap="square" rtlCol="1">
              <a:spAutoFit/>
            </a:bodyPr>
            <a:lstStyle/>
            <a:p>
              <a:r>
                <a:rPr lang="en-US" sz="3600" dirty="0">
                  <a:latin typeface="Pinar ExtraBold" pitchFamily="2" charset="-78"/>
                  <a:cs typeface="Pinar ExtraBold" pitchFamily="2" charset="-78"/>
                </a:rPr>
                <a:t>3</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34906904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16" grpId="0"/>
      <p:bldP spid="19"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6AC938B-172F-8F90-7C8C-570299665318}"/>
              </a:ext>
            </a:extLst>
          </p:cNvPr>
          <p:cNvPicPr>
            <a:picLocks noChangeAspect="1"/>
          </p:cNvPicPr>
          <p:nvPr/>
        </p:nvPicPr>
        <p:blipFill rotWithShape="1">
          <a:blip r:embed="rId2">
            <a:extLst>
              <a:ext uri="{28A0092B-C50C-407E-A947-70E740481C1C}">
                <a14:useLocalDpi xmlns:a14="http://schemas.microsoft.com/office/drawing/2010/main" val="0"/>
              </a:ext>
            </a:extLst>
          </a:blip>
          <a:srcRect t="7813" b="7813"/>
          <a:stretch/>
        </p:blipFill>
        <p:spPr>
          <a:xfrm>
            <a:off x="0" y="2395"/>
            <a:ext cx="12257554" cy="6894874"/>
          </a:xfrm>
          <a:prstGeom prst="rect">
            <a:avLst/>
          </a:prstGeom>
        </p:spPr>
      </p:pic>
      <p:sp>
        <p:nvSpPr>
          <p:cNvPr id="4" name="Rectangle 3">
            <a:extLst>
              <a:ext uri="{FF2B5EF4-FFF2-40B4-BE49-F238E27FC236}">
                <a16:creationId xmlns:a16="http://schemas.microsoft.com/office/drawing/2014/main" id="{2DF0BA3E-67CE-E83C-794D-B290189722E8}"/>
              </a:ext>
            </a:extLst>
          </p:cNvPr>
          <p:cNvSpPr/>
          <p:nvPr/>
        </p:nvSpPr>
        <p:spPr>
          <a:xfrm>
            <a:off x="-1" y="-1"/>
            <a:ext cx="12257553" cy="6913311"/>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B94CF374-9B96-7AAE-9E81-39D221C0716B}"/>
              </a:ext>
            </a:extLst>
          </p:cNvPr>
          <p:cNvSpPr txBox="1"/>
          <p:nvPr/>
        </p:nvSpPr>
        <p:spPr>
          <a:xfrm>
            <a:off x="240633" y="1926338"/>
            <a:ext cx="4935215" cy="3046988"/>
          </a:xfrm>
          <a:prstGeom prst="rect">
            <a:avLst/>
          </a:prstGeom>
          <a:noFill/>
        </p:spPr>
        <p:txBody>
          <a:bodyPr wrap="square" rtlCol="1">
            <a:spAutoFit/>
          </a:bodyPr>
          <a:lstStyle/>
          <a:p>
            <a:pPr algn="justLow"/>
            <a:r>
              <a:rPr lang="en-US" sz="4800" dirty="0">
                <a:solidFill>
                  <a:schemeClr val="bg1"/>
                </a:solidFill>
                <a:latin typeface="Pinar DS2 Bold" pitchFamily="2" charset="-78"/>
                <a:cs typeface="Pinar DS2 Bold" pitchFamily="2" charset="-78"/>
              </a:rPr>
              <a:t>Variables for conforming</a:t>
            </a:r>
            <a:r>
              <a:rPr lang="en-US" sz="4800" dirty="0">
                <a:solidFill>
                  <a:schemeClr val="bg1"/>
                </a:solidFill>
                <a:latin typeface="Pinar DS4 Black" pitchFamily="2" charset="-78"/>
                <a:cs typeface="Pinar DS4 Black" pitchFamily="2" charset="-78"/>
              </a:rPr>
              <a:t> homogeneous groups </a:t>
            </a:r>
          </a:p>
        </p:txBody>
      </p:sp>
      <p:graphicFrame>
        <p:nvGraphicFramePr>
          <p:cNvPr id="7" name="Content Placeholder 3">
            <a:extLst>
              <a:ext uri="{FF2B5EF4-FFF2-40B4-BE49-F238E27FC236}">
                <a16:creationId xmlns:a16="http://schemas.microsoft.com/office/drawing/2014/main" id="{61F6B583-90DF-5A91-7BEC-E43ABCC4C478}"/>
              </a:ext>
            </a:extLst>
          </p:cNvPr>
          <p:cNvGraphicFramePr>
            <a:graphicFrameLocks noGrp="1"/>
          </p:cNvGraphicFramePr>
          <p:nvPr>
            <p:ph idx="1"/>
            <p:extLst>
              <p:ext uri="{D42A27DB-BD31-4B8C-83A1-F6EECF244321}">
                <p14:modId xmlns:p14="http://schemas.microsoft.com/office/powerpoint/2010/main" val="2458525679"/>
              </p:ext>
            </p:extLst>
          </p:nvPr>
        </p:nvGraphicFramePr>
        <p:xfrm>
          <a:off x="5374105" y="863493"/>
          <a:ext cx="6817895" cy="5131014"/>
        </p:xfrm>
        <a:graphic>
          <a:graphicData uri="http://schemas.openxmlformats.org/drawingml/2006/table">
            <a:tbl>
              <a:tblPr firstRow="1" bandRow="1">
                <a:tableStyleId>{3B4B98B0-60AC-42C2-AFA5-B58CD77FA1E5}</a:tableStyleId>
              </a:tblPr>
              <a:tblGrid>
                <a:gridCol w="5550569">
                  <a:extLst>
                    <a:ext uri="{9D8B030D-6E8A-4147-A177-3AD203B41FA5}">
                      <a16:colId xmlns:a16="http://schemas.microsoft.com/office/drawing/2014/main" val="20000"/>
                    </a:ext>
                  </a:extLst>
                </a:gridCol>
                <a:gridCol w="1267326">
                  <a:extLst>
                    <a:ext uri="{9D8B030D-6E8A-4147-A177-3AD203B41FA5}">
                      <a16:colId xmlns:a16="http://schemas.microsoft.com/office/drawing/2014/main" val="20001"/>
                    </a:ext>
                  </a:extLst>
                </a:gridCol>
              </a:tblGrid>
              <a:tr h="650454">
                <a:tc>
                  <a:txBody>
                    <a:bodyPr/>
                    <a:lstStyle/>
                    <a:p>
                      <a:pPr algn="l"/>
                      <a:r>
                        <a:rPr lang="en-US" sz="3200" b="1" i="0" u="none" strike="noStrike" baseline="0" dirty="0" err="1">
                          <a:solidFill>
                            <a:schemeClr val="bg2">
                              <a:lumMod val="10000"/>
                            </a:schemeClr>
                          </a:solidFill>
                          <a:latin typeface="Calibri (Body)"/>
                          <a:cs typeface="Times New Roman" panose="02020603050405020304" pitchFamily="18" charset="0"/>
                        </a:rPr>
                        <a:t>Variablec</a:t>
                      </a:r>
                      <a:endParaRPr lang="en-US" sz="3200" b="1" i="0" u="none" strike="noStrike" baseline="0" dirty="0">
                        <a:solidFill>
                          <a:schemeClr val="bg2">
                            <a:lumMod val="10000"/>
                          </a:schemeClr>
                        </a:solidFill>
                        <a:latin typeface="Calibri (Body)"/>
                        <a:cs typeface="Times New Roman" panose="02020603050405020304" pitchFamily="18" charset="0"/>
                      </a:endParaRPr>
                    </a:p>
                  </a:txBody>
                  <a:tcPr anchor="ctr">
                    <a:solidFill>
                      <a:schemeClr val="bg1"/>
                    </a:solidFill>
                  </a:tcPr>
                </a:tc>
                <a:tc>
                  <a:txBody>
                    <a:bodyPr/>
                    <a:lstStyle/>
                    <a:p>
                      <a:pPr algn="ctr"/>
                      <a:r>
                        <a:rPr lang="en-US" sz="2800" b="1" i="0" u="none" strike="noStrike" baseline="0" dirty="0">
                          <a:solidFill>
                            <a:schemeClr val="bg2">
                              <a:lumMod val="10000"/>
                            </a:schemeClr>
                          </a:solidFill>
                          <a:latin typeface="Calibri (Body)"/>
                          <a:cs typeface="Times New Roman" panose="02020603050405020304" pitchFamily="18" charset="0"/>
                        </a:rPr>
                        <a:t>Units</a:t>
                      </a:r>
                    </a:p>
                  </a:txBody>
                  <a:tcPr anchor="ctr">
                    <a:solidFill>
                      <a:schemeClr val="bg1"/>
                    </a:solidFill>
                  </a:tcPr>
                </a:tc>
                <a:extLst>
                  <a:ext uri="{0D108BD9-81ED-4DB2-BD59-A6C34878D82A}">
                    <a16:rowId xmlns:a16="http://schemas.microsoft.com/office/drawing/2014/main" val="1764564321"/>
                  </a:ext>
                </a:extLst>
              </a:tr>
              <a:tr h="3845346">
                <a:tc>
                  <a:txBody>
                    <a:bodyPr/>
                    <a:lstStyle/>
                    <a:p>
                      <a:pPr algn="l"/>
                      <a:r>
                        <a:rPr lang="en-US" sz="2400" b="0" i="0" u="none" strike="noStrike" baseline="0" dirty="0">
                          <a:solidFill>
                            <a:schemeClr val="bg2">
                              <a:lumMod val="10000"/>
                            </a:schemeClr>
                          </a:solidFill>
                          <a:latin typeface="Calibri (Body)"/>
                          <a:cs typeface="Times New Roman" panose="02020603050405020304" pitchFamily="18" charset="0"/>
                        </a:rPr>
                        <a:t>Number of users</a:t>
                      </a:r>
                    </a:p>
                    <a:p>
                      <a:pPr algn="l"/>
                      <a:r>
                        <a:rPr lang="en-US" sz="2400" b="0" i="0" u="none" strike="noStrike" baseline="0" dirty="0">
                          <a:solidFill>
                            <a:schemeClr val="bg2">
                              <a:lumMod val="10000"/>
                            </a:schemeClr>
                          </a:solidFill>
                          <a:latin typeface="Calibri (Body)"/>
                          <a:cs typeface="Times New Roman" panose="02020603050405020304" pitchFamily="18" charset="0"/>
                        </a:rPr>
                        <a:t>Irrigated area</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green alfalfa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bean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corn grain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grain sorghum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grain wheat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pumping from streams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pumping from wells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derivation by gravity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gravity from dams </a:t>
                      </a:r>
                    </a:p>
                  </a:txBody>
                  <a:tcPr anchor="ctr">
                    <a:solidFill>
                      <a:schemeClr val="bg1">
                        <a:alpha val="20000"/>
                      </a:schemeClr>
                    </a:solidFill>
                  </a:tcPr>
                </a:tc>
                <a:tc>
                  <a:txBody>
                    <a:bodyPr/>
                    <a:lstStyle/>
                    <a:p>
                      <a:pPr algn="ctr"/>
                      <a:r>
                        <a:rPr lang="fa-IR"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ha</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fa-IR" sz="2400" b="0" i="0" u="none" strike="noStrike" baseline="0" dirty="0">
                          <a:solidFill>
                            <a:schemeClr val="bg2">
                              <a:lumMod val="10000"/>
                            </a:schemeClr>
                          </a:solidFill>
                          <a:latin typeface="Calibri (Body)"/>
                          <a:cs typeface="Times New Roman" panose="02020603050405020304" pitchFamily="18" charset="0"/>
                        </a:rPr>
                        <a:t>    </a:t>
                      </a:r>
                      <a:r>
                        <a:rPr lang="en-US" sz="2400" b="0" i="0" u="none" strike="noStrike" baseline="0" dirty="0">
                          <a:solidFill>
                            <a:schemeClr val="bg2">
                              <a:lumMod val="10000"/>
                            </a:schemeClr>
                          </a:solidFill>
                          <a:latin typeface="Calibri (Body)"/>
                          <a:cs typeface="Times New Roman" panose="02020603050405020304" pitchFamily="18" charset="0"/>
                        </a:rPr>
                        <a:t>%	</a:t>
                      </a:r>
                    </a:p>
                  </a:txBody>
                  <a:tcPr anchor="ctr">
                    <a:solidFill>
                      <a:schemeClr val="bg1">
                        <a:alpha val="20000"/>
                      </a:schemeClr>
                    </a:solidFill>
                  </a:tcPr>
                </a:tc>
                <a:extLst>
                  <a:ext uri="{0D108BD9-81ED-4DB2-BD59-A6C34878D82A}">
                    <a16:rowId xmlns:a16="http://schemas.microsoft.com/office/drawing/2014/main" val="10000"/>
                  </a:ext>
                </a:extLst>
              </a:tr>
            </a:tbl>
          </a:graphicData>
        </a:graphic>
      </p:graphicFrame>
      <p:pic>
        <p:nvPicPr>
          <p:cNvPr id="11" name="Picture 10">
            <a:extLst>
              <a:ext uri="{FF2B5EF4-FFF2-40B4-BE49-F238E27FC236}">
                <a16:creationId xmlns:a16="http://schemas.microsoft.com/office/drawing/2014/main" id="{E54AF775-F543-64F4-33D4-83D75F73E833}"/>
              </a:ext>
            </a:extLst>
          </p:cNvPr>
          <p:cNvPicPr>
            <a:picLocks noChangeAspect="1"/>
          </p:cNvPicPr>
          <p:nvPr/>
        </p:nvPicPr>
        <p:blipFill rotWithShape="1">
          <a:blip r:embed="rId3">
            <a:extLst>
              <a:ext uri="{28A0092B-C50C-407E-A947-70E740481C1C}">
                <a14:useLocalDpi xmlns:a14="http://schemas.microsoft.com/office/drawing/2010/main" val="0"/>
              </a:ext>
            </a:extLst>
          </a:blip>
          <a:srcRect t="12480" b="12480"/>
          <a:stretch/>
        </p:blipFill>
        <p:spPr>
          <a:xfrm>
            <a:off x="-12306700" y="1659"/>
            <a:ext cx="12306697" cy="6922517"/>
          </a:xfrm>
          <a:prstGeom prst="rect">
            <a:avLst/>
          </a:prstGeom>
        </p:spPr>
      </p:pic>
      <p:pic>
        <p:nvPicPr>
          <p:cNvPr id="13" name="Graphic 12" descr="Connections">
            <a:extLst>
              <a:ext uri="{FF2B5EF4-FFF2-40B4-BE49-F238E27FC236}">
                <a16:creationId xmlns:a16="http://schemas.microsoft.com/office/drawing/2014/main" id="{C8399291-C189-3DF3-2704-CD3395A4E7F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376" y="4735202"/>
            <a:ext cx="2518610" cy="2518610"/>
          </a:xfrm>
          <a:prstGeom prst="rect">
            <a:avLst/>
          </a:prstGeom>
        </p:spPr>
      </p:pic>
      <p:grpSp>
        <p:nvGrpSpPr>
          <p:cNvPr id="2" name="Group 1">
            <a:extLst>
              <a:ext uri="{FF2B5EF4-FFF2-40B4-BE49-F238E27FC236}">
                <a16:creationId xmlns:a16="http://schemas.microsoft.com/office/drawing/2014/main" id="{1265A22F-9A59-6B51-6045-A2A12C16885B}"/>
              </a:ext>
            </a:extLst>
          </p:cNvPr>
          <p:cNvGrpSpPr/>
          <p:nvPr/>
        </p:nvGrpSpPr>
        <p:grpSpPr>
          <a:xfrm>
            <a:off x="11349613" y="5927900"/>
            <a:ext cx="1988042" cy="1173951"/>
            <a:chOff x="-683595" y="5979122"/>
            <a:chExt cx="1988042" cy="1173951"/>
          </a:xfrm>
        </p:grpSpPr>
        <p:sp>
          <p:nvSpPr>
            <p:cNvPr id="3" name="Isosceles Triangle 2">
              <a:extLst>
                <a:ext uri="{FF2B5EF4-FFF2-40B4-BE49-F238E27FC236}">
                  <a16:creationId xmlns:a16="http://schemas.microsoft.com/office/drawing/2014/main" id="{32284490-5052-16AB-7F21-2CD0530D466C}"/>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a:extLst>
                <a:ext uri="{FF2B5EF4-FFF2-40B4-BE49-F238E27FC236}">
                  <a16:creationId xmlns:a16="http://schemas.microsoft.com/office/drawing/2014/main" id="{38A35186-78A5-A332-14C4-892E0AB5603F}"/>
                </a:ext>
              </a:extLst>
            </p:cNvPr>
            <p:cNvSpPr txBox="1"/>
            <p:nvPr/>
          </p:nvSpPr>
          <p:spPr>
            <a:xfrm>
              <a:off x="-192148" y="6442151"/>
              <a:ext cx="277662" cy="461665"/>
            </a:xfrm>
            <a:prstGeom prst="rect">
              <a:avLst/>
            </a:prstGeom>
            <a:noFill/>
          </p:spPr>
          <p:txBody>
            <a:bodyPr wrap="square" rtlCol="1">
              <a:spAutoFit/>
            </a:bodyPr>
            <a:lstStyle/>
            <a:p>
              <a:r>
                <a:rPr lang="en-US" sz="2400" dirty="0">
                  <a:latin typeface="Pinar ExtraBold" pitchFamily="2" charset="-78"/>
                  <a:cs typeface="Pinar ExtraBold" pitchFamily="2" charset="-78"/>
                </a:rPr>
                <a:t>4</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2494550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6AC938B-172F-8F90-7C8C-570299665318}"/>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0" y="2395"/>
            <a:ext cx="12257554" cy="6894874"/>
          </a:xfrm>
          <a:prstGeom prst="rect">
            <a:avLst/>
          </a:prstGeom>
        </p:spPr>
      </p:pic>
      <p:sp>
        <p:nvSpPr>
          <p:cNvPr id="4" name="Rectangle 3">
            <a:extLst>
              <a:ext uri="{FF2B5EF4-FFF2-40B4-BE49-F238E27FC236}">
                <a16:creationId xmlns:a16="http://schemas.microsoft.com/office/drawing/2014/main" id="{2DF0BA3E-67CE-E83C-794D-B290189722E8}"/>
              </a:ext>
            </a:extLst>
          </p:cNvPr>
          <p:cNvSpPr/>
          <p:nvPr/>
        </p:nvSpPr>
        <p:spPr>
          <a:xfrm>
            <a:off x="-1" y="-1"/>
            <a:ext cx="12257553" cy="6913311"/>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B94CF374-9B96-7AAE-9E81-39D221C0716B}"/>
              </a:ext>
            </a:extLst>
          </p:cNvPr>
          <p:cNvSpPr txBox="1"/>
          <p:nvPr/>
        </p:nvSpPr>
        <p:spPr>
          <a:xfrm>
            <a:off x="240634" y="1926338"/>
            <a:ext cx="4219072" cy="3046988"/>
          </a:xfrm>
          <a:prstGeom prst="rect">
            <a:avLst/>
          </a:prstGeom>
          <a:noFill/>
        </p:spPr>
        <p:txBody>
          <a:bodyPr wrap="square" rtlCol="1">
            <a:spAutoFit/>
          </a:bodyPr>
          <a:lstStyle/>
          <a:p>
            <a:pPr algn="justLow"/>
            <a:r>
              <a:rPr lang="en-US" sz="4800" dirty="0">
                <a:solidFill>
                  <a:schemeClr val="bg1"/>
                </a:solidFill>
                <a:latin typeface="Pinar DS2 Bold" pitchFamily="2" charset="-78"/>
                <a:cs typeface="Pinar DS2 Bold" pitchFamily="2" charset="-78"/>
              </a:rPr>
              <a:t>Variables for conforming</a:t>
            </a:r>
            <a:r>
              <a:rPr lang="en-US" sz="4800" dirty="0">
                <a:solidFill>
                  <a:schemeClr val="bg1"/>
                </a:solidFill>
                <a:latin typeface="Pinar DS4 Black" pitchFamily="2" charset="-78"/>
                <a:cs typeface="Pinar DS4 Black" pitchFamily="2" charset="-78"/>
              </a:rPr>
              <a:t> homogeneous groups </a:t>
            </a:r>
          </a:p>
        </p:txBody>
      </p:sp>
      <p:graphicFrame>
        <p:nvGraphicFramePr>
          <p:cNvPr id="7" name="Content Placeholder 3">
            <a:extLst>
              <a:ext uri="{FF2B5EF4-FFF2-40B4-BE49-F238E27FC236}">
                <a16:creationId xmlns:a16="http://schemas.microsoft.com/office/drawing/2014/main" id="{61F6B583-90DF-5A91-7BEC-E43ABCC4C478}"/>
              </a:ext>
            </a:extLst>
          </p:cNvPr>
          <p:cNvGraphicFramePr>
            <a:graphicFrameLocks noGrp="1"/>
          </p:cNvGraphicFramePr>
          <p:nvPr>
            <p:ph idx="1"/>
          </p:nvPr>
        </p:nvGraphicFramePr>
        <p:xfrm>
          <a:off x="4700340" y="863493"/>
          <a:ext cx="6817895" cy="5131014"/>
        </p:xfrm>
        <a:graphic>
          <a:graphicData uri="http://schemas.openxmlformats.org/drawingml/2006/table">
            <a:tbl>
              <a:tblPr firstRow="1" bandRow="1">
                <a:tableStyleId>{3B4B98B0-60AC-42C2-AFA5-B58CD77FA1E5}</a:tableStyleId>
              </a:tblPr>
              <a:tblGrid>
                <a:gridCol w="5550569">
                  <a:extLst>
                    <a:ext uri="{9D8B030D-6E8A-4147-A177-3AD203B41FA5}">
                      <a16:colId xmlns:a16="http://schemas.microsoft.com/office/drawing/2014/main" val="20000"/>
                    </a:ext>
                  </a:extLst>
                </a:gridCol>
                <a:gridCol w="1267326">
                  <a:extLst>
                    <a:ext uri="{9D8B030D-6E8A-4147-A177-3AD203B41FA5}">
                      <a16:colId xmlns:a16="http://schemas.microsoft.com/office/drawing/2014/main" val="20001"/>
                    </a:ext>
                  </a:extLst>
                </a:gridCol>
              </a:tblGrid>
              <a:tr h="650454">
                <a:tc>
                  <a:txBody>
                    <a:bodyPr/>
                    <a:lstStyle/>
                    <a:p>
                      <a:pPr algn="l"/>
                      <a:r>
                        <a:rPr lang="en-US" sz="3200" b="1" i="0" u="none" strike="noStrike" baseline="0" dirty="0" err="1">
                          <a:solidFill>
                            <a:schemeClr val="bg2">
                              <a:lumMod val="10000"/>
                            </a:schemeClr>
                          </a:solidFill>
                          <a:latin typeface="Calibri (Body)"/>
                          <a:cs typeface="Times New Roman" panose="02020603050405020304" pitchFamily="18" charset="0"/>
                        </a:rPr>
                        <a:t>Variablec</a:t>
                      </a:r>
                      <a:endParaRPr lang="en-US" sz="3200" b="1" i="0" u="none" strike="noStrike" baseline="0" dirty="0">
                        <a:solidFill>
                          <a:schemeClr val="bg2">
                            <a:lumMod val="10000"/>
                          </a:schemeClr>
                        </a:solidFill>
                        <a:latin typeface="Calibri (Body)"/>
                        <a:cs typeface="Times New Roman" panose="02020603050405020304" pitchFamily="18" charset="0"/>
                      </a:endParaRPr>
                    </a:p>
                  </a:txBody>
                  <a:tcPr anchor="ctr">
                    <a:solidFill>
                      <a:schemeClr val="bg1"/>
                    </a:solidFill>
                  </a:tcPr>
                </a:tc>
                <a:tc>
                  <a:txBody>
                    <a:bodyPr/>
                    <a:lstStyle/>
                    <a:p>
                      <a:pPr algn="ctr"/>
                      <a:r>
                        <a:rPr lang="en-US" sz="2800" b="1" i="0" u="none" strike="noStrike" baseline="0" dirty="0">
                          <a:solidFill>
                            <a:schemeClr val="bg2">
                              <a:lumMod val="10000"/>
                            </a:schemeClr>
                          </a:solidFill>
                          <a:latin typeface="Calibri (Body)"/>
                          <a:cs typeface="Times New Roman" panose="02020603050405020304" pitchFamily="18" charset="0"/>
                        </a:rPr>
                        <a:t>Units</a:t>
                      </a:r>
                    </a:p>
                  </a:txBody>
                  <a:tcPr anchor="ctr">
                    <a:solidFill>
                      <a:schemeClr val="bg1"/>
                    </a:solidFill>
                  </a:tcPr>
                </a:tc>
                <a:extLst>
                  <a:ext uri="{0D108BD9-81ED-4DB2-BD59-A6C34878D82A}">
                    <a16:rowId xmlns:a16="http://schemas.microsoft.com/office/drawing/2014/main" val="1764564321"/>
                  </a:ext>
                </a:extLst>
              </a:tr>
              <a:tr h="3845346">
                <a:tc>
                  <a:txBody>
                    <a:bodyPr/>
                    <a:lstStyle/>
                    <a:p>
                      <a:pPr algn="l"/>
                      <a:r>
                        <a:rPr lang="en-US" sz="2400" b="0" i="0" u="none" strike="noStrike" baseline="0" dirty="0">
                          <a:solidFill>
                            <a:schemeClr val="bg2">
                              <a:lumMod val="10000"/>
                            </a:schemeClr>
                          </a:solidFill>
                          <a:latin typeface="Calibri (Body)"/>
                          <a:cs typeface="Times New Roman" panose="02020603050405020304" pitchFamily="18" charset="0"/>
                        </a:rPr>
                        <a:t>Number of users</a:t>
                      </a:r>
                    </a:p>
                    <a:p>
                      <a:pPr algn="l"/>
                      <a:r>
                        <a:rPr lang="en-US" sz="2400" b="0" i="0" u="none" strike="noStrike" baseline="0" dirty="0">
                          <a:solidFill>
                            <a:schemeClr val="bg2">
                              <a:lumMod val="10000"/>
                            </a:schemeClr>
                          </a:solidFill>
                          <a:latin typeface="Calibri (Body)"/>
                          <a:cs typeface="Times New Roman" panose="02020603050405020304" pitchFamily="18" charset="0"/>
                        </a:rPr>
                        <a:t>Irrigated area</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green alfalfa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bean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corn grain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grain sorghum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grain wheat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pumping from streams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pumping from wells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derivation by gravity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gravity from dams </a:t>
                      </a:r>
                    </a:p>
                  </a:txBody>
                  <a:tcPr anchor="ctr">
                    <a:solidFill>
                      <a:schemeClr val="bg1">
                        <a:alpha val="20000"/>
                      </a:schemeClr>
                    </a:solidFill>
                  </a:tcPr>
                </a:tc>
                <a:tc>
                  <a:txBody>
                    <a:bodyPr/>
                    <a:lstStyle/>
                    <a:p>
                      <a:pPr algn="ctr"/>
                      <a:r>
                        <a:rPr lang="fa-IR"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ha</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fa-IR" sz="2400" b="0" i="0" u="none" strike="noStrike" baseline="0" dirty="0">
                          <a:solidFill>
                            <a:schemeClr val="bg2">
                              <a:lumMod val="10000"/>
                            </a:schemeClr>
                          </a:solidFill>
                          <a:latin typeface="Calibri (Body)"/>
                          <a:cs typeface="Times New Roman" panose="02020603050405020304" pitchFamily="18" charset="0"/>
                        </a:rPr>
                        <a:t>    </a:t>
                      </a:r>
                      <a:r>
                        <a:rPr lang="en-US" sz="2400" b="0" i="0" u="none" strike="noStrike" baseline="0" dirty="0">
                          <a:solidFill>
                            <a:schemeClr val="bg2">
                              <a:lumMod val="10000"/>
                            </a:schemeClr>
                          </a:solidFill>
                          <a:latin typeface="Calibri (Body)"/>
                          <a:cs typeface="Times New Roman" panose="02020603050405020304" pitchFamily="18" charset="0"/>
                        </a:rPr>
                        <a:t>%	</a:t>
                      </a:r>
                    </a:p>
                  </a:txBody>
                  <a:tcPr anchor="ctr">
                    <a:solidFill>
                      <a:schemeClr val="bg1">
                        <a:alpha val="20000"/>
                      </a:schemeClr>
                    </a:solidFill>
                  </a:tcPr>
                </a:tc>
                <a:extLst>
                  <a:ext uri="{0D108BD9-81ED-4DB2-BD59-A6C34878D82A}">
                    <a16:rowId xmlns:a16="http://schemas.microsoft.com/office/drawing/2014/main" val="10000"/>
                  </a:ext>
                </a:extLst>
              </a:tr>
            </a:tbl>
          </a:graphicData>
        </a:graphic>
      </p:graphicFrame>
      <p:pic>
        <p:nvPicPr>
          <p:cNvPr id="9" name="Graphic 8" descr="Braille">
            <a:extLst>
              <a:ext uri="{FF2B5EF4-FFF2-40B4-BE49-F238E27FC236}">
                <a16:creationId xmlns:a16="http://schemas.microsoft.com/office/drawing/2014/main" id="{11D827BD-604F-A487-5F31-EA0497C9990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8964" y="5147860"/>
            <a:ext cx="2219195" cy="2219195"/>
          </a:xfrm>
          <a:prstGeom prst="rect">
            <a:avLst/>
          </a:prstGeom>
        </p:spPr>
      </p:pic>
      <p:pic>
        <p:nvPicPr>
          <p:cNvPr id="10" name="Graphic 9" descr="Braille">
            <a:extLst>
              <a:ext uri="{FF2B5EF4-FFF2-40B4-BE49-F238E27FC236}">
                <a16:creationId xmlns:a16="http://schemas.microsoft.com/office/drawing/2014/main" id="{029A11B8-C0AC-22DE-21BC-FE26BE54D4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520931" y="-1108400"/>
            <a:ext cx="2219195" cy="2219195"/>
          </a:xfrm>
          <a:prstGeom prst="rect">
            <a:avLst/>
          </a:prstGeom>
        </p:spPr>
      </p:pic>
      <p:pic>
        <p:nvPicPr>
          <p:cNvPr id="3" name="Picture 2">
            <a:extLst>
              <a:ext uri="{FF2B5EF4-FFF2-40B4-BE49-F238E27FC236}">
                <a16:creationId xmlns:a16="http://schemas.microsoft.com/office/drawing/2014/main" id="{9744EA22-0031-0E97-3307-611E549D7792}"/>
              </a:ext>
            </a:extLst>
          </p:cNvPr>
          <p:cNvPicPr>
            <a:picLocks noChangeAspect="1"/>
          </p:cNvPicPr>
          <p:nvPr/>
        </p:nvPicPr>
        <p:blipFill rotWithShape="1">
          <a:blip r:embed="rId6">
            <a:extLst>
              <a:ext uri="{28A0092B-C50C-407E-A947-70E740481C1C}">
                <a14:useLocalDpi xmlns:a14="http://schemas.microsoft.com/office/drawing/2010/main" val="0"/>
              </a:ext>
            </a:extLst>
          </a:blip>
          <a:srcRect t="12480" b="12480"/>
          <a:stretch/>
        </p:blipFill>
        <p:spPr>
          <a:xfrm>
            <a:off x="-1" y="1659"/>
            <a:ext cx="12306697" cy="6922517"/>
          </a:xfrm>
          <a:prstGeom prst="rect">
            <a:avLst/>
          </a:prstGeom>
        </p:spPr>
      </p:pic>
      <p:sp>
        <p:nvSpPr>
          <p:cNvPr id="8" name="TextBox 7">
            <a:extLst>
              <a:ext uri="{FF2B5EF4-FFF2-40B4-BE49-F238E27FC236}">
                <a16:creationId xmlns:a16="http://schemas.microsoft.com/office/drawing/2014/main" id="{BF889098-5FA6-F454-013A-3BEEEC71566A}"/>
              </a:ext>
            </a:extLst>
          </p:cNvPr>
          <p:cNvSpPr txBox="1"/>
          <p:nvPr/>
        </p:nvSpPr>
        <p:spPr>
          <a:xfrm>
            <a:off x="1058782" y="4394886"/>
            <a:ext cx="9095873" cy="1815882"/>
          </a:xfrm>
          <a:prstGeom prst="rect">
            <a:avLst/>
          </a:prstGeom>
          <a:noFill/>
        </p:spPr>
        <p:txBody>
          <a:bodyPr wrap="square" rtlCol="1">
            <a:spAutoFit/>
          </a:bodyPr>
          <a:lstStyle/>
          <a:p>
            <a:pPr algn="just"/>
            <a:r>
              <a:rPr lang="en-US" sz="2800" b="0" i="0" u="none" strike="noStrike" baseline="0" dirty="0">
                <a:solidFill>
                  <a:schemeClr val="bg1"/>
                </a:solidFill>
                <a:latin typeface="Pinar-DS2 Regular" pitchFamily="2" charset="-78"/>
                <a:cs typeface="Pinar-DS2 Regular" pitchFamily="2" charset="-78"/>
              </a:rPr>
              <a:t>The purpose of this work is to contribute to the </a:t>
            </a:r>
            <a:r>
              <a:rPr lang="en-US" sz="2800" b="0" i="0" u="none" strike="noStrike" baseline="0" dirty="0">
                <a:solidFill>
                  <a:schemeClr val="bg1"/>
                </a:solidFill>
                <a:latin typeface="Pinar DS4 Black" pitchFamily="2" charset="-78"/>
                <a:cs typeface="Pinar DS4 Black" pitchFamily="2" charset="-78"/>
              </a:rPr>
              <a:t>improvement of ID management</a:t>
            </a:r>
            <a:r>
              <a:rPr lang="en-US" sz="2800" b="0" i="0" u="none" strike="noStrike" baseline="0" dirty="0">
                <a:solidFill>
                  <a:schemeClr val="bg1"/>
                </a:solidFill>
                <a:latin typeface="Pinar-DS2 Regular" pitchFamily="2" charset="-78"/>
                <a:cs typeface="Pinar-DS2 Regular" pitchFamily="2" charset="-78"/>
              </a:rPr>
              <a:t>. The general objective is to </a:t>
            </a:r>
            <a:r>
              <a:rPr lang="en-US" sz="2800" b="0" i="0" u="none" strike="noStrike" baseline="0" dirty="0">
                <a:solidFill>
                  <a:schemeClr val="bg1"/>
                </a:solidFill>
                <a:latin typeface="Pinar DS4 Black" pitchFamily="2" charset="-78"/>
                <a:cs typeface="Pinar DS4 Black" pitchFamily="2" charset="-78"/>
              </a:rPr>
              <a:t>increase</a:t>
            </a:r>
            <a:r>
              <a:rPr lang="en-US" sz="2800" b="0" i="0" u="none" strike="noStrike" baseline="0" dirty="0">
                <a:solidFill>
                  <a:schemeClr val="bg1"/>
                </a:solidFill>
                <a:latin typeface="Pinar-DS2 Regular" pitchFamily="2" charset="-78"/>
                <a:cs typeface="Pinar-DS2 Regular" pitchFamily="2" charset="-78"/>
              </a:rPr>
              <a:t> agricultural and economical water productivity</a:t>
            </a:r>
            <a:endParaRPr lang="fa-IR" sz="2800" dirty="0">
              <a:solidFill>
                <a:schemeClr val="bg1"/>
              </a:solidFill>
              <a:latin typeface="Pinar-DS2 Regular" pitchFamily="2" charset="-78"/>
              <a:cs typeface="Pinar-DS2 Regular" pitchFamily="2" charset="-78"/>
            </a:endParaRPr>
          </a:p>
        </p:txBody>
      </p:sp>
      <p:sp>
        <p:nvSpPr>
          <p:cNvPr id="11" name="Rectangle 10">
            <a:extLst>
              <a:ext uri="{FF2B5EF4-FFF2-40B4-BE49-F238E27FC236}">
                <a16:creationId xmlns:a16="http://schemas.microsoft.com/office/drawing/2014/main" id="{819D479B-43D6-179D-492A-62301A4E0E36}"/>
              </a:ext>
            </a:extLst>
          </p:cNvPr>
          <p:cNvSpPr/>
          <p:nvPr/>
        </p:nvSpPr>
        <p:spPr>
          <a:xfrm>
            <a:off x="914400" y="4346760"/>
            <a:ext cx="144382" cy="1815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2" name="Group 1">
            <a:extLst>
              <a:ext uri="{FF2B5EF4-FFF2-40B4-BE49-F238E27FC236}">
                <a16:creationId xmlns:a16="http://schemas.microsoft.com/office/drawing/2014/main" id="{51483C30-749D-7D47-CE30-CDB716577EE3}"/>
              </a:ext>
            </a:extLst>
          </p:cNvPr>
          <p:cNvGrpSpPr/>
          <p:nvPr/>
        </p:nvGrpSpPr>
        <p:grpSpPr>
          <a:xfrm>
            <a:off x="11349613" y="5927900"/>
            <a:ext cx="1988042" cy="1173951"/>
            <a:chOff x="-683595" y="5979122"/>
            <a:chExt cx="1988042" cy="1173951"/>
          </a:xfrm>
        </p:grpSpPr>
        <p:sp>
          <p:nvSpPr>
            <p:cNvPr id="12" name="Isosceles Triangle 11">
              <a:extLst>
                <a:ext uri="{FF2B5EF4-FFF2-40B4-BE49-F238E27FC236}">
                  <a16:creationId xmlns:a16="http://schemas.microsoft.com/office/drawing/2014/main" id="{4C91B766-1F90-1F57-F9DB-04308D8CF51D}"/>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a:extLst>
                <a:ext uri="{FF2B5EF4-FFF2-40B4-BE49-F238E27FC236}">
                  <a16:creationId xmlns:a16="http://schemas.microsoft.com/office/drawing/2014/main" id="{7C116FFF-8C9E-C301-C8A6-445667C33614}"/>
                </a:ext>
              </a:extLst>
            </p:cNvPr>
            <p:cNvSpPr txBox="1"/>
            <p:nvPr/>
          </p:nvSpPr>
          <p:spPr>
            <a:xfrm>
              <a:off x="-199749" y="6442151"/>
              <a:ext cx="277662" cy="461665"/>
            </a:xfrm>
            <a:prstGeom prst="rect">
              <a:avLst/>
            </a:prstGeom>
            <a:noFill/>
          </p:spPr>
          <p:txBody>
            <a:bodyPr wrap="square" rtlCol="1">
              <a:spAutoFit/>
            </a:bodyPr>
            <a:lstStyle/>
            <a:p>
              <a:r>
                <a:rPr lang="en-US" sz="2400" dirty="0">
                  <a:latin typeface="Pinar ExtraBold" pitchFamily="2" charset="-78"/>
                  <a:cs typeface="Pinar ExtraBold" pitchFamily="2" charset="-78"/>
                </a:rPr>
                <a:t>5</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11805231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6AC938B-172F-8F90-7C8C-570299665318}"/>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0" y="2395"/>
            <a:ext cx="12257554" cy="6894874"/>
          </a:xfrm>
          <a:prstGeom prst="rect">
            <a:avLst/>
          </a:prstGeom>
        </p:spPr>
      </p:pic>
      <p:sp>
        <p:nvSpPr>
          <p:cNvPr id="4" name="Rectangle 3">
            <a:extLst>
              <a:ext uri="{FF2B5EF4-FFF2-40B4-BE49-F238E27FC236}">
                <a16:creationId xmlns:a16="http://schemas.microsoft.com/office/drawing/2014/main" id="{2DF0BA3E-67CE-E83C-794D-B290189722E8}"/>
              </a:ext>
            </a:extLst>
          </p:cNvPr>
          <p:cNvSpPr/>
          <p:nvPr/>
        </p:nvSpPr>
        <p:spPr>
          <a:xfrm>
            <a:off x="-1" y="-1"/>
            <a:ext cx="12257553" cy="6913311"/>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B94CF374-9B96-7AAE-9E81-39D221C0716B}"/>
              </a:ext>
            </a:extLst>
          </p:cNvPr>
          <p:cNvSpPr txBox="1"/>
          <p:nvPr/>
        </p:nvSpPr>
        <p:spPr>
          <a:xfrm>
            <a:off x="240634" y="1926338"/>
            <a:ext cx="4219072" cy="3046988"/>
          </a:xfrm>
          <a:prstGeom prst="rect">
            <a:avLst/>
          </a:prstGeom>
          <a:noFill/>
        </p:spPr>
        <p:txBody>
          <a:bodyPr wrap="square" rtlCol="1">
            <a:spAutoFit/>
          </a:bodyPr>
          <a:lstStyle/>
          <a:p>
            <a:pPr algn="justLow"/>
            <a:r>
              <a:rPr lang="en-US" sz="4800" dirty="0">
                <a:solidFill>
                  <a:schemeClr val="bg1"/>
                </a:solidFill>
                <a:latin typeface="Pinar DS2 Bold" pitchFamily="2" charset="-78"/>
                <a:cs typeface="Pinar DS2 Bold" pitchFamily="2" charset="-78"/>
              </a:rPr>
              <a:t>Variables for conforming</a:t>
            </a:r>
            <a:r>
              <a:rPr lang="en-US" sz="4800" dirty="0">
                <a:solidFill>
                  <a:schemeClr val="bg1"/>
                </a:solidFill>
                <a:latin typeface="Pinar DS4 Black" pitchFamily="2" charset="-78"/>
                <a:cs typeface="Pinar DS4 Black" pitchFamily="2" charset="-78"/>
              </a:rPr>
              <a:t> homogeneous groups </a:t>
            </a:r>
          </a:p>
        </p:txBody>
      </p:sp>
      <p:graphicFrame>
        <p:nvGraphicFramePr>
          <p:cNvPr id="7" name="Content Placeholder 3">
            <a:extLst>
              <a:ext uri="{FF2B5EF4-FFF2-40B4-BE49-F238E27FC236}">
                <a16:creationId xmlns:a16="http://schemas.microsoft.com/office/drawing/2014/main" id="{61F6B583-90DF-5A91-7BEC-E43ABCC4C478}"/>
              </a:ext>
            </a:extLst>
          </p:cNvPr>
          <p:cNvGraphicFramePr>
            <a:graphicFrameLocks noGrp="1"/>
          </p:cNvGraphicFramePr>
          <p:nvPr>
            <p:ph idx="1"/>
          </p:nvPr>
        </p:nvGraphicFramePr>
        <p:xfrm>
          <a:off x="4700340" y="863493"/>
          <a:ext cx="6817895" cy="5131014"/>
        </p:xfrm>
        <a:graphic>
          <a:graphicData uri="http://schemas.openxmlformats.org/drawingml/2006/table">
            <a:tbl>
              <a:tblPr firstRow="1" bandRow="1">
                <a:tableStyleId>{3B4B98B0-60AC-42C2-AFA5-B58CD77FA1E5}</a:tableStyleId>
              </a:tblPr>
              <a:tblGrid>
                <a:gridCol w="5550569">
                  <a:extLst>
                    <a:ext uri="{9D8B030D-6E8A-4147-A177-3AD203B41FA5}">
                      <a16:colId xmlns:a16="http://schemas.microsoft.com/office/drawing/2014/main" val="20000"/>
                    </a:ext>
                  </a:extLst>
                </a:gridCol>
                <a:gridCol w="1267326">
                  <a:extLst>
                    <a:ext uri="{9D8B030D-6E8A-4147-A177-3AD203B41FA5}">
                      <a16:colId xmlns:a16="http://schemas.microsoft.com/office/drawing/2014/main" val="20001"/>
                    </a:ext>
                  </a:extLst>
                </a:gridCol>
              </a:tblGrid>
              <a:tr h="650454">
                <a:tc>
                  <a:txBody>
                    <a:bodyPr/>
                    <a:lstStyle/>
                    <a:p>
                      <a:pPr algn="l"/>
                      <a:r>
                        <a:rPr lang="en-US" sz="3200" b="1" i="0" u="none" strike="noStrike" baseline="0" dirty="0" err="1">
                          <a:solidFill>
                            <a:schemeClr val="bg2">
                              <a:lumMod val="10000"/>
                            </a:schemeClr>
                          </a:solidFill>
                          <a:latin typeface="Calibri (Body)"/>
                          <a:cs typeface="Times New Roman" panose="02020603050405020304" pitchFamily="18" charset="0"/>
                        </a:rPr>
                        <a:t>Variablec</a:t>
                      </a:r>
                      <a:endParaRPr lang="en-US" sz="3200" b="1" i="0" u="none" strike="noStrike" baseline="0" dirty="0">
                        <a:solidFill>
                          <a:schemeClr val="bg2">
                            <a:lumMod val="10000"/>
                          </a:schemeClr>
                        </a:solidFill>
                        <a:latin typeface="Calibri (Body)"/>
                        <a:cs typeface="Times New Roman" panose="02020603050405020304" pitchFamily="18" charset="0"/>
                      </a:endParaRPr>
                    </a:p>
                  </a:txBody>
                  <a:tcPr anchor="ctr">
                    <a:solidFill>
                      <a:schemeClr val="bg1"/>
                    </a:solidFill>
                  </a:tcPr>
                </a:tc>
                <a:tc>
                  <a:txBody>
                    <a:bodyPr/>
                    <a:lstStyle/>
                    <a:p>
                      <a:pPr algn="ctr"/>
                      <a:r>
                        <a:rPr lang="en-US" sz="2800" b="1" i="0" u="none" strike="noStrike" baseline="0" dirty="0">
                          <a:solidFill>
                            <a:schemeClr val="bg2">
                              <a:lumMod val="10000"/>
                            </a:schemeClr>
                          </a:solidFill>
                          <a:latin typeface="Calibri (Body)"/>
                          <a:cs typeface="Times New Roman" panose="02020603050405020304" pitchFamily="18" charset="0"/>
                        </a:rPr>
                        <a:t>Units</a:t>
                      </a:r>
                    </a:p>
                  </a:txBody>
                  <a:tcPr anchor="ctr">
                    <a:solidFill>
                      <a:schemeClr val="bg1"/>
                    </a:solidFill>
                  </a:tcPr>
                </a:tc>
                <a:extLst>
                  <a:ext uri="{0D108BD9-81ED-4DB2-BD59-A6C34878D82A}">
                    <a16:rowId xmlns:a16="http://schemas.microsoft.com/office/drawing/2014/main" val="1764564321"/>
                  </a:ext>
                </a:extLst>
              </a:tr>
              <a:tr h="3845346">
                <a:tc>
                  <a:txBody>
                    <a:bodyPr/>
                    <a:lstStyle/>
                    <a:p>
                      <a:pPr algn="l"/>
                      <a:r>
                        <a:rPr lang="en-US" sz="2400" b="0" i="0" u="none" strike="noStrike" baseline="0" dirty="0">
                          <a:solidFill>
                            <a:schemeClr val="bg2">
                              <a:lumMod val="10000"/>
                            </a:schemeClr>
                          </a:solidFill>
                          <a:latin typeface="Calibri (Body)"/>
                          <a:cs typeface="Times New Roman" panose="02020603050405020304" pitchFamily="18" charset="0"/>
                        </a:rPr>
                        <a:t>Number of users</a:t>
                      </a:r>
                    </a:p>
                    <a:p>
                      <a:pPr algn="l"/>
                      <a:r>
                        <a:rPr lang="en-US" sz="2400" b="0" i="0" u="none" strike="noStrike" baseline="0" dirty="0">
                          <a:solidFill>
                            <a:schemeClr val="bg2">
                              <a:lumMod val="10000"/>
                            </a:schemeClr>
                          </a:solidFill>
                          <a:latin typeface="Calibri (Body)"/>
                          <a:cs typeface="Times New Roman" panose="02020603050405020304" pitchFamily="18" charset="0"/>
                        </a:rPr>
                        <a:t>Irrigated area</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green alfalfa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bean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corn grain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grain sorghum 	</a:t>
                      </a:r>
                    </a:p>
                    <a:p>
                      <a:pPr algn="l"/>
                      <a:r>
                        <a:rPr lang="en-US" sz="2400" b="0" i="0" u="none" strike="noStrike" baseline="0" dirty="0">
                          <a:solidFill>
                            <a:schemeClr val="bg2">
                              <a:lumMod val="10000"/>
                            </a:schemeClr>
                          </a:solidFill>
                          <a:latin typeface="Calibri (Body)"/>
                          <a:cs typeface="Times New Roman" panose="02020603050405020304" pitchFamily="18" charset="0"/>
                        </a:rPr>
                        <a:t>Cultivated area with grain wheat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pumping from streams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pumping from wells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derivation by gravity </a:t>
                      </a:r>
                    </a:p>
                    <a:p>
                      <a:pPr algn="l"/>
                      <a:r>
                        <a:rPr lang="en-US" sz="2400" b="0" i="0" u="none" strike="noStrike" baseline="0" dirty="0">
                          <a:solidFill>
                            <a:schemeClr val="bg2">
                              <a:lumMod val="10000"/>
                            </a:schemeClr>
                          </a:solidFill>
                          <a:latin typeface="Calibri (Body)"/>
                          <a:cs typeface="Times New Roman" panose="02020603050405020304" pitchFamily="18" charset="0"/>
                        </a:rPr>
                        <a:t>Distributed water by gravity from dams </a:t>
                      </a:r>
                    </a:p>
                  </a:txBody>
                  <a:tcPr anchor="ctr">
                    <a:solidFill>
                      <a:schemeClr val="bg1">
                        <a:alpha val="20000"/>
                      </a:schemeClr>
                    </a:solidFill>
                  </a:tcPr>
                </a:tc>
                <a:tc>
                  <a:txBody>
                    <a:bodyPr/>
                    <a:lstStyle/>
                    <a:p>
                      <a:pPr algn="ctr"/>
                      <a:r>
                        <a:rPr lang="fa-IR"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ha</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en-US" sz="2400" b="0" i="0" u="none" strike="noStrike" baseline="0" dirty="0">
                          <a:solidFill>
                            <a:schemeClr val="bg2">
                              <a:lumMod val="10000"/>
                            </a:schemeClr>
                          </a:solidFill>
                          <a:latin typeface="Calibri (Body)"/>
                          <a:cs typeface="Times New Roman" panose="02020603050405020304" pitchFamily="18" charset="0"/>
                        </a:rPr>
                        <a:t>%</a:t>
                      </a:r>
                    </a:p>
                    <a:p>
                      <a:pPr algn="ctr"/>
                      <a:r>
                        <a:rPr lang="fa-IR" sz="2400" b="0" i="0" u="none" strike="noStrike" baseline="0" dirty="0">
                          <a:solidFill>
                            <a:schemeClr val="bg2">
                              <a:lumMod val="10000"/>
                            </a:schemeClr>
                          </a:solidFill>
                          <a:latin typeface="Calibri (Body)"/>
                          <a:cs typeface="Times New Roman" panose="02020603050405020304" pitchFamily="18" charset="0"/>
                        </a:rPr>
                        <a:t>    </a:t>
                      </a:r>
                      <a:r>
                        <a:rPr lang="en-US" sz="2400" b="0" i="0" u="none" strike="noStrike" baseline="0" dirty="0">
                          <a:solidFill>
                            <a:schemeClr val="bg2">
                              <a:lumMod val="10000"/>
                            </a:schemeClr>
                          </a:solidFill>
                          <a:latin typeface="Calibri (Body)"/>
                          <a:cs typeface="Times New Roman" panose="02020603050405020304" pitchFamily="18" charset="0"/>
                        </a:rPr>
                        <a:t>%	</a:t>
                      </a:r>
                    </a:p>
                  </a:txBody>
                  <a:tcPr anchor="ctr">
                    <a:solidFill>
                      <a:schemeClr val="bg1">
                        <a:alpha val="20000"/>
                      </a:schemeClr>
                    </a:solidFill>
                  </a:tcPr>
                </a:tc>
                <a:extLst>
                  <a:ext uri="{0D108BD9-81ED-4DB2-BD59-A6C34878D82A}">
                    <a16:rowId xmlns:a16="http://schemas.microsoft.com/office/drawing/2014/main" val="10000"/>
                  </a:ext>
                </a:extLst>
              </a:tr>
            </a:tbl>
          </a:graphicData>
        </a:graphic>
      </p:graphicFrame>
      <p:pic>
        <p:nvPicPr>
          <p:cNvPr id="9" name="Graphic 8" descr="Braille">
            <a:extLst>
              <a:ext uri="{FF2B5EF4-FFF2-40B4-BE49-F238E27FC236}">
                <a16:creationId xmlns:a16="http://schemas.microsoft.com/office/drawing/2014/main" id="{11D827BD-604F-A487-5F31-EA0497C9990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8964" y="5147860"/>
            <a:ext cx="2219195" cy="2219195"/>
          </a:xfrm>
          <a:prstGeom prst="rect">
            <a:avLst/>
          </a:prstGeom>
        </p:spPr>
      </p:pic>
      <p:pic>
        <p:nvPicPr>
          <p:cNvPr id="10" name="Graphic 9" descr="Braille">
            <a:extLst>
              <a:ext uri="{FF2B5EF4-FFF2-40B4-BE49-F238E27FC236}">
                <a16:creationId xmlns:a16="http://schemas.microsoft.com/office/drawing/2014/main" id="{029A11B8-C0AC-22DE-21BC-FE26BE54D4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520931" y="-1108400"/>
            <a:ext cx="2219195" cy="2219195"/>
          </a:xfrm>
          <a:prstGeom prst="rect">
            <a:avLst/>
          </a:prstGeom>
        </p:spPr>
      </p:pic>
      <p:pic>
        <p:nvPicPr>
          <p:cNvPr id="3" name="Picture 2">
            <a:extLst>
              <a:ext uri="{FF2B5EF4-FFF2-40B4-BE49-F238E27FC236}">
                <a16:creationId xmlns:a16="http://schemas.microsoft.com/office/drawing/2014/main" id="{9744EA22-0031-0E97-3307-611E549D7792}"/>
              </a:ext>
            </a:extLst>
          </p:cNvPr>
          <p:cNvPicPr>
            <a:picLocks noChangeAspect="1"/>
          </p:cNvPicPr>
          <p:nvPr/>
        </p:nvPicPr>
        <p:blipFill rotWithShape="1">
          <a:blip r:embed="rId6">
            <a:extLst>
              <a:ext uri="{28A0092B-C50C-407E-A947-70E740481C1C}">
                <a14:useLocalDpi xmlns:a14="http://schemas.microsoft.com/office/drawing/2010/main" val="0"/>
              </a:ext>
            </a:extLst>
          </a:blip>
          <a:srcRect t="12480" b="12480"/>
          <a:stretch/>
        </p:blipFill>
        <p:spPr>
          <a:xfrm>
            <a:off x="-1" y="1659"/>
            <a:ext cx="12306697" cy="6922517"/>
          </a:xfrm>
          <a:prstGeom prst="rect">
            <a:avLst/>
          </a:prstGeom>
        </p:spPr>
      </p:pic>
      <p:sp>
        <p:nvSpPr>
          <p:cNvPr id="8" name="TextBox 7">
            <a:extLst>
              <a:ext uri="{FF2B5EF4-FFF2-40B4-BE49-F238E27FC236}">
                <a16:creationId xmlns:a16="http://schemas.microsoft.com/office/drawing/2014/main" id="{BF889098-5FA6-F454-013A-3BEEEC71566A}"/>
              </a:ext>
            </a:extLst>
          </p:cNvPr>
          <p:cNvSpPr txBox="1"/>
          <p:nvPr/>
        </p:nvSpPr>
        <p:spPr>
          <a:xfrm>
            <a:off x="457200" y="1116503"/>
            <a:ext cx="9095873" cy="523220"/>
          </a:xfrm>
          <a:prstGeom prst="rect">
            <a:avLst/>
          </a:prstGeom>
          <a:noFill/>
        </p:spPr>
        <p:txBody>
          <a:bodyPr wrap="square" rtlCol="1">
            <a:spAutoFit/>
          </a:bodyPr>
          <a:lstStyle/>
          <a:p>
            <a:pPr algn="just"/>
            <a:r>
              <a:rPr lang="en-US" sz="2800" dirty="0">
                <a:solidFill>
                  <a:schemeClr val="bg1"/>
                </a:solidFill>
                <a:latin typeface="Pinar-DS2 Regular" pitchFamily="2" charset="-78"/>
                <a:cs typeface="Pinar-DS2 Regular" pitchFamily="2" charset="-78"/>
              </a:rPr>
              <a:t>Criteria and indicators for performance evaluation </a:t>
            </a:r>
          </a:p>
        </p:txBody>
      </p:sp>
      <p:sp>
        <p:nvSpPr>
          <p:cNvPr id="11" name="Rectangle 10">
            <a:extLst>
              <a:ext uri="{FF2B5EF4-FFF2-40B4-BE49-F238E27FC236}">
                <a16:creationId xmlns:a16="http://schemas.microsoft.com/office/drawing/2014/main" id="{819D479B-43D6-179D-492A-62301A4E0E36}"/>
              </a:ext>
            </a:extLst>
          </p:cNvPr>
          <p:cNvSpPr/>
          <p:nvPr/>
        </p:nvSpPr>
        <p:spPr>
          <a:xfrm rot="5400000">
            <a:off x="2167009" y="-153607"/>
            <a:ext cx="144382" cy="356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2" name="Table 1">
            <a:extLst>
              <a:ext uri="{FF2B5EF4-FFF2-40B4-BE49-F238E27FC236}">
                <a16:creationId xmlns:a16="http://schemas.microsoft.com/office/drawing/2014/main" id="{CE0C17F8-81F4-3A4E-D9B9-6E8E095B9958}"/>
              </a:ext>
            </a:extLst>
          </p:cNvPr>
          <p:cNvGraphicFramePr>
            <a:graphicFrameLocks noGrp="1"/>
          </p:cNvGraphicFramePr>
          <p:nvPr>
            <p:extLst>
              <p:ext uri="{D42A27DB-BD31-4B8C-83A1-F6EECF244321}">
                <p14:modId xmlns:p14="http://schemas.microsoft.com/office/powerpoint/2010/main" val="2052244898"/>
              </p:ext>
            </p:extLst>
          </p:nvPr>
        </p:nvGraphicFramePr>
        <p:xfrm>
          <a:off x="457200" y="1752600"/>
          <a:ext cx="11506200" cy="3034861"/>
        </p:xfrm>
        <a:graphic>
          <a:graphicData uri="http://schemas.openxmlformats.org/drawingml/2006/table">
            <a:tbl>
              <a:tblPr>
                <a:tableStyleId>{3B4B98B0-60AC-42C2-AFA5-B58CD77FA1E5}</a:tableStyleId>
              </a:tblPr>
              <a:tblGrid>
                <a:gridCol w="4747314">
                  <a:extLst>
                    <a:ext uri="{9D8B030D-6E8A-4147-A177-3AD203B41FA5}">
                      <a16:colId xmlns:a16="http://schemas.microsoft.com/office/drawing/2014/main" val="1830708449"/>
                    </a:ext>
                  </a:extLst>
                </a:gridCol>
                <a:gridCol w="1453053">
                  <a:extLst>
                    <a:ext uri="{9D8B030D-6E8A-4147-A177-3AD203B41FA5}">
                      <a16:colId xmlns:a16="http://schemas.microsoft.com/office/drawing/2014/main" val="3714264324"/>
                    </a:ext>
                  </a:extLst>
                </a:gridCol>
                <a:gridCol w="5305833">
                  <a:extLst>
                    <a:ext uri="{9D8B030D-6E8A-4147-A177-3AD203B41FA5}">
                      <a16:colId xmlns:a16="http://schemas.microsoft.com/office/drawing/2014/main" val="2730950100"/>
                    </a:ext>
                  </a:extLst>
                </a:gridCol>
              </a:tblGrid>
              <a:tr h="225425">
                <a:tc>
                  <a:txBody>
                    <a:bodyPr/>
                    <a:lstStyle/>
                    <a:p>
                      <a:pPr algn="ctr" fontAlgn="t"/>
                      <a:r>
                        <a:rPr lang="en-US" sz="2200" b="1" u="none" strike="noStrike" dirty="0">
                          <a:solidFill>
                            <a:srgbClr val="3A3427"/>
                          </a:solidFill>
                          <a:effectLst/>
                          <a:latin typeface="+mj-lt"/>
                          <a:cs typeface="Times New Roman" panose="02020603050405020304" pitchFamily="18" charset="0"/>
                        </a:rPr>
                        <a:t>Objectives</a:t>
                      </a:r>
                      <a:endParaRPr lang="en-US" sz="2200" b="1" i="0" u="none" strike="noStrike" dirty="0">
                        <a:solidFill>
                          <a:srgbClr val="3A3427"/>
                        </a:solidFill>
                        <a:effectLst/>
                        <a:latin typeface="+mj-lt"/>
                        <a:cs typeface="Times New Roman" panose="02020603050405020304" pitchFamily="18" charset="0"/>
                      </a:endParaRPr>
                    </a:p>
                  </a:txBody>
                  <a:tcPr marL="7034"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t"/>
                      <a:r>
                        <a:rPr lang="en-US" sz="2200" b="1" u="none" strike="noStrike" dirty="0">
                          <a:solidFill>
                            <a:srgbClr val="3A3427"/>
                          </a:solidFill>
                          <a:effectLst/>
                          <a:latin typeface="+mj-lt"/>
                          <a:cs typeface="Times New Roman" panose="02020603050405020304" pitchFamily="18" charset="0"/>
                        </a:rPr>
                        <a:t>Criteria</a:t>
                      </a:r>
                      <a:endParaRPr lang="en-US" sz="2200" b="1" i="0" u="none" strike="noStrike" dirty="0">
                        <a:solidFill>
                          <a:srgbClr val="3A3427"/>
                        </a:solidFill>
                        <a:effectLst/>
                        <a:latin typeface="+mj-lt"/>
                        <a:cs typeface="Times New Roman" panose="02020603050405020304" pitchFamily="18" charset="0"/>
                      </a:endParaRPr>
                    </a:p>
                  </a:txBody>
                  <a:tcPr marL="7034"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a:r>
                        <a:rPr lang="en-US" sz="2200" b="1" u="none" strike="noStrike" dirty="0">
                          <a:solidFill>
                            <a:srgbClr val="3A3427"/>
                          </a:solidFill>
                          <a:effectLst/>
                          <a:latin typeface="+mj-lt"/>
                          <a:cs typeface="Times New Roman" panose="02020603050405020304" pitchFamily="18" charset="0"/>
                        </a:rPr>
                        <a:t>Performance Indicators</a:t>
                      </a:r>
                      <a:endParaRPr lang="en-US" sz="2200" b="1" dirty="0">
                        <a:solidFill>
                          <a:srgbClr val="3A3427"/>
                        </a:solidFill>
                        <a:latin typeface="+mj-lt"/>
                        <a:cs typeface="Times New Roman" panose="02020603050405020304" pitchFamily="18" charset="0"/>
                      </a:endParaRPr>
                    </a:p>
                  </a:txBody>
                  <a:tcPr marL="211015"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extLst>
                  <a:ext uri="{0D108BD9-81ED-4DB2-BD59-A6C34878D82A}">
                    <a16:rowId xmlns:a16="http://schemas.microsoft.com/office/drawing/2014/main" val="247837434"/>
                  </a:ext>
                </a:extLst>
              </a:tr>
              <a:tr h="311785">
                <a:tc>
                  <a:txBody>
                    <a:bodyPr/>
                    <a:lstStyle/>
                    <a:p>
                      <a:pPr algn="ctr" fontAlgn="t"/>
                      <a:r>
                        <a:rPr lang="en-US" sz="2000" u="none" strike="noStrike" dirty="0">
                          <a:solidFill>
                            <a:srgbClr val="3A3427"/>
                          </a:solidFill>
                          <a:effectLst/>
                          <a:latin typeface="+mj-lt"/>
                          <a:cs typeface="Times New Roman" panose="02020603050405020304" pitchFamily="18" charset="0"/>
                        </a:rPr>
                        <a:t>Maximize the amount of water delivered to users</a:t>
                      </a:r>
                      <a:endParaRPr lang="en-US" sz="2000" b="0" i="0" u="none" strike="noStrike" dirty="0">
                        <a:solidFill>
                          <a:srgbClr val="3A3427"/>
                        </a:solidFill>
                        <a:effectLst/>
                        <a:latin typeface="+mj-lt"/>
                        <a:cs typeface="Times New Roman" panose="02020603050405020304" pitchFamily="18" charset="0"/>
                      </a:endParaRPr>
                    </a:p>
                  </a:txBody>
                  <a:tcPr marL="7034"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t"/>
                      <a:r>
                        <a:rPr lang="en-US" sz="2000" u="none" strike="noStrike" dirty="0">
                          <a:solidFill>
                            <a:srgbClr val="3A3427"/>
                          </a:solidFill>
                          <a:effectLst/>
                          <a:latin typeface="+mj-lt"/>
                          <a:cs typeface="Times New Roman" panose="02020603050405020304" pitchFamily="18" charset="0"/>
                        </a:rPr>
                        <a:t>Efficiency</a:t>
                      </a:r>
                      <a:endParaRPr lang="en-US" sz="2000" b="0" i="0" u="none" strike="noStrike" dirty="0">
                        <a:solidFill>
                          <a:srgbClr val="3A3427"/>
                        </a:solidFill>
                        <a:effectLst/>
                        <a:latin typeface="+mj-lt"/>
                        <a:cs typeface="Times New Roman" panose="02020603050405020304" pitchFamily="18" charset="0"/>
                      </a:endParaRPr>
                    </a:p>
                  </a:txBody>
                  <a:tcPr marL="7034"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a:r>
                        <a:rPr lang="en-US" sz="2000" u="none" strike="noStrike" dirty="0">
                          <a:solidFill>
                            <a:srgbClr val="3A3427"/>
                          </a:solidFill>
                          <a:effectLst/>
                          <a:latin typeface="+mj-lt"/>
                          <a:cs typeface="Times New Roman" panose="02020603050405020304" pitchFamily="18" charset="0"/>
                        </a:rPr>
                        <a:t>Volume or water   delivered  (thousands of m</a:t>
                      </a:r>
                      <a:r>
                        <a:rPr lang="en-US" sz="2000" u="none" strike="noStrike" baseline="30000" dirty="0">
                          <a:solidFill>
                            <a:srgbClr val="3A3427"/>
                          </a:solidFill>
                          <a:effectLst/>
                          <a:latin typeface="+mj-lt"/>
                          <a:cs typeface="Times New Roman" panose="02020603050405020304" pitchFamily="18" charset="0"/>
                        </a:rPr>
                        <a:t>3</a:t>
                      </a:r>
                      <a:r>
                        <a:rPr lang="en-US" sz="2000" u="none" strike="noStrike" dirty="0">
                          <a:solidFill>
                            <a:srgbClr val="3A3427"/>
                          </a:solidFill>
                          <a:effectLst/>
                          <a:latin typeface="+mj-lt"/>
                          <a:cs typeface="Times New Roman" panose="02020603050405020304" pitchFamily="18" charset="0"/>
                        </a:rPr>
                        <a:t>)/ha</a:t>
                      </a:r>
                      <a:endParaRPr lang="en-US" sz="2000" dirty="0">
                        <a:solidFill>
                          <a:srgbClr val="3A3427"/>
                        </a:solidFill>
                        <a:latin typeface="+mj-lt"/>
                        <a:cs typeface="Times New Roman" panose="02020603050405020304" pitchFamily="18" charset="0"/>
                      </a:endParaRPr>
                    </a:p>
                  </a:txBody>
                  <a:tcPr marL="211015"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extLst>
                  <a:ext uri="{0D108BD9-81ED-4DB2-BD59-A6C34878D82A}">
                    <a16:rowId xmlns:a16="http://schemas.microsoft.com/office/drawing/2014/main" val="2619160612"/>
                  </a:ext>
                </a:extLst>
              </a:tr>
              <a:tr h="448945">
                <a:tc>
                  <a:txBody>
                    <a:bodyPr/>
                    <a:lstStyle/>
                    <a:p>
                      <a:pPr marL="0" indent="0" algn="ctr" fontAlgn="t"/>
                      <a:r>
                        <a:rPr lang="en-US" sz="2000" u="none" strike="noStrike" dirty="0">
                          <a:solidFill>
                            <a:srgbClr val="3A3427"/>
                          </a:solidFill>
                          <a:effectLst/>
                          <a:latin typeface="+mj-lt"/>
                          <a:cs typeface="Times New Roman" panose="02020603050405020304" pitchFamily="18" charset="0"/>
                        </a:rPr>
                        <a:t>Maximize  income  from  irrigation  water service fees</a:t>
                      </a:r>
                      <a:endParaRPr lang="en-US" sz="2000" b="0" i="0" u="none" strike="noStrike" dirty="0">
                        <a:solidFill>
                          <a:srgbClr val="3A3427"/>
                        </a:solidFill>
                        <a:effectLst/>
                        <a:latin typeface="+mj-lt"/>
                        <a:cs typeface="Times New Roman" panose="02020603050405020304" pitchFamily="18" charset="0"/>
                      </a:endParaRPr>
                    </a:p>
                  </a:txBody>
                  <a:tcPr marL="105508"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t"/>
                      <a:r>
                        <a:rPr lang="en-US" sz="2000" u="none" strike="noStrike" dirty="0">
                          <a:solidFill>
                            <a:srgbClr val="3A3427"/>
                          </a:solidFill>
                          <a:effectLst/>
                          <a:latin typeface="+mj-lt"/>
                          <a:cs typeface="Times New Roman" panose="02020603050405020304" pitchFamily="18" charset="0"/>
                        </a:rPr>
                        <a:t>Efficiency</a:t>
                      </a:r>
                      <a:endParaRPr lang="en-US" sz="2000" b="0" i="0" u="none" strike="noStrike" dirty="0">
                        <a:solidFill>
                          <a:srgbClr val="3A3427"/>
                        </a:solidFill>
                        <a:effectLst/>
                        <a:latin typeface="+mj-lt"/>
                        <a:cs typeface="Times New Roman" panose="02020603050405020304" pitchFamily="18" charset="0"/>
                      </a:endParaRPr>
                    </a:p>
                  </a:txBody>
                  <a:tcPr marL="7034"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t"/>
                      <a:r>
                        <a:rPr lang="en-US" sz="2000" u="none" strike="noStrike" dirty="0">
                          <a:solidFill>
                            <a:srgbClr val="3A3427"/>
                          </a:solidFill>
                          <a:effectLst/>
                          <a:latin typeface="+mj-lt"/>
                          <a:cs typeface="Times New Roman" panose="02020603050405020304" pitchFamily="18" charset="0"/>
                        </a:rPr>
                        <a:t>Fees for water service ($)/ha</a:t>
                      </a:r>
                      <a:endParaRPr lang="en-US" sz="2000" b="0" i="0" u="none" strike="noStrike" dirty="0">
                        <a:solidFill>
                          <a:srgbClr val="3A3427"/>
                        </a:solidFill>
                        <a:effectLst/>
                        <a:latin typeface="+mj-lt"/>
                        <a:cs typeface="Times New Roman" panose="02020603050405020304" pitchFamily="18" charset="0"/>
                      </a:endParaRPr>
                    </a:p>
                  </a:txBody>
                  <a:tcPr marL="105508"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extLst>
                  <a:ext uri="{0D108BD9-81ED-4DB2-BD59-A6C34878D82A}">
                    <a16:rowId xmlns:a16="http://schemas.microsoft.com/office/drawing/2014/main" val="3984080257"/>
                  </a:ext>
                </a:extLst>
              </a:tr>
              <a:tr h="480060">
                <a:tc>
                  <a:txBody>
                    <a:bodyPr/>
                    <a:lstStyle/>
                    <a:p>
                      <a:pPr algn="ctr" fontAlgn="ctr"/>
                      <a:r>
                        <a:rPr lang="en-US" sz="2000" u="none" strike="noStrike" dirty="0">
                          <a:solidFill>
                            <a:srgbClr val="3A3427"/>
                          </a:solidFill>
                          <a:effectLst/>
                          <a:latin typeface="+mj-lt"/>
                          <a:cs typeface="Times New Roman" panose="02020603050405020304" pitchFamily="18" charset="0"/>
                        </a:rPr>
                        <a:t>Maximize agricultural water productivity</a:t>
                      </a:r>
                      <a:endParaRPr lang="en-US" sz="2000" b="0" i="0" u="none" strike="noStrike" dirty="0">
                        <a:solidFill>
                          <a:srgbClr val="3A3427"/>
                        </a:solidFill>
                        <a:effectLst/>
                        <a:latin typeface="+mj-lt"/>
                        <a:cs typeface="Times New Roman" panose="02020603050405020304" pitchFamily="18" charset="0"/>
                      </a:endParaRPr>
                    </a:p>
                  </a:txBody>
                  <a:tcPr marL="105508"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ctr"/>
                      <a:r>
                        <a:rPr lang="en-US" sz="2000" u="none" strike="noStrike" dirty="0">
                          <a:solidFill>
                            <a:srgbClr val="3A3427"/>
                          </a:solidFill>
                          <a:effectLst/>
                          <a:latin typeface="+mj-lt"/>
                          <a:cs typeface="Times New Roman" panose="02020603050405020304" pitchFamily="18" charset="0"/>
                        </a:rPr>
                        <a:t>Productivity</a:t>
                      </a:r>
                      <a:endParaRPr lang="en-US" sz="2000" b="0" i="0" u="none" strike="noStrike" dirty="0">
                        <a:solidFill>
                          <a:srgbClr val="3A3427"/>
                        </a:solidFill>
                        <a:effectLst/>
                        <a:latin typeface="+mj-lt"/>
                        <a:cs typeface="Times New Roman" panose="02020603050405020304" pitchFamily="18" charset="0"/>
                      </a:endParaRPr>
                    </a:p>
                  </a:txBody>
                  <a:tcPr marL="7034"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ctr"/>
                      <a:r>
                        <a:rPr lang="en-US" sz="2000" u="none" strike="noStrike" dirty="0">
                          <a:solidFill>
                            <a:srgbClr val="3A3427"/>
                          </a:solidFill>
                          <a:effectLst/>
                          <a:latin typeface="+mj-lt"/>
                          <a:cs typeface="Times New Roman" panose="02020603050405020304" pitchFamily="18" charset="0"/>
                        </a:rPr>
                        <a:t>Agricultural production (ton) /ha</a:t>
                      </a:r>
                      <a:endParaRPr lang="en-US" sz="2000" b="0" i="0" u="none" strike="noStrike" dirty="0">
                        <a:solidFill>
                          <a:srgbClr val="3A3427"/>
                        </a:solidFill>
                        <a:effectLst/>
                        <a:latin typeface="+mj-lt"/>
                        <a:cs typeface="Times New Roman" panose="02020603050405020304" pitchFamily="18" charset="0"/>
                      </a:endParaRPr>
                    </a:p>
                  </a:txBody>
                  <a:tcPr marL="105508"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extLst>
                  <a:ext uri="{0D108BD9-81ED-4DB2-BD59-A6C34878D82A}">
                    <a16:rowId xmlns:a16="http://schemas.microsoft.com/office/drawing/2014/main" val="913482711"/>
                  </a:ext>
                </a:extLst>
              </a:tr>
              <a:tr h="481965">
                <a:tc>
                  <a:txBody>
                    <a:bodyPr/>
                    <a:lstStyle/>
                    <a:p>
                      <a:pPr algn="ctr" fontAlgn="t"/>
                      <a:r>
                        <a:rPr lang="en-US" sz="2000" u="none" strike="noStrike" dirty="0">
                          <a:solidFill>
                            <a:srgbClr val="3A3427"/>
                          </a:solidFill>
                          <a:effectLst/>
                          <a:latin typeface="+mj-lt"/>
                          <a:cs typeface="Times New Roman" panose="02020603050405020304" pitchFamily="18" charset="0"/>
                        </a:rPr>
                        <a:t>Maximize  the  economical  value  of  the agricultural production</a:t>
                      </a:r>
                      <a:endParaRPr lang="en-US" sz="2000" b="0" i="0" u="none" strike="noStrike" dirty="0">
                        <a:solidFill>
                          <a:srgbClr val="3A3427"/>
                        </a:solidFill>
                        <a:effectLst/>
                        <a:latin typeface="+mj-lt"/>
                        <a:cs typeface="Times New Roman" panose="02020603050405020304" pitchFamily="18" charset="0"/>
                      </a:endParaRPr>
                    </a:p>
                  </a:txBody>
                  <a:tcPr marL="105508"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t"/>
                      <a:r>
                        <a:rPr lang="en-US" sz="2000" u="none" strike="noStrike" dirty="0">
                          <a:solidFill>
                            <a:srgbClr val="3A3427"/>
                          </a:solidFill>
                          <a:effectLst/>
                          <a:latin typeface="+mj-lt"/>
                          <a:cs typeface="Times New Roman" panose="02020603050405020304" pitchFamily="18" charset="0"/>
                        </a:rPr>
                        <a:t>Productivity</a:t>
                      </a:r>
                      <a:endParaRPr lang="en-US" sz="2000" b="0" i="0" u="none" strike="noStrike" dirty="0">
                        <a:solidFill>
                          <a:srgbClr val="3A3427"/>
                        </a:solidFill>
                        <a:effectLst/>
                        <a:latin typeface="+mj-lt"/>
                        <a:cs typeface="Times New Roman" panose="02020603050405020304" pitchFamily="18" charset="0"/>
                      </a:endParaRPr>
                    </a:p>
                  </a:txBody>
                  <a:tcPr marL="7034"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t"/>
                      <a:r>
                        <a:rPr lang="en-US" sz="2000" u="none" strike="noStrike" dirty="0">
                          <a:solidFill>
                            <a:srgbClr val="3A3427"/>
                          </a:solidFill>
                          <a:effectLst/>
                          <a:latin typeface="+mj-lt"/>
                          <a:cs typeface="Times New Roman" panose="02020603050405020304" pitchFamily="18" charset="0"/>
                        </a:rPr>
                        <a:t>Agricultural production value (thousands of $/ha)</a:t>
                      </a:r>
                      <a:endParaRPr lang="en-US" sz="2000" b="0" i="0" u="none" strike="noStrike" dirty="0">
                        <a:solidFill>
                          <a:srgbClr val="3A3427"/>
                        </a:solidFill>
                        <a:effectLst/>
                        <a:latin typeface="+mj-lt"/>
                        <a:cs typeface="Times New Roman" panose="02020603050405020304" pitchFamily="18" charset="0"/>
                      </a:endParaRPr>
                    </a:p>
                  </a:txBody>
                  <a:tcPr marL="105508"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extLst>
                  <a:ext uri="{0D108BD9-81ED-4DB2-BD59-A6C34878D82A}">
                    <a16:rowId xmlns:a16="http://schemas.microsoft.com/office/drawing/2014/main" val="121308245"/>
                  </a:ext>
                </a:extLst>
              </a:tr>
              <a:tr h="362585">
                <a:tc>
                  <a:txBody>
                    <a:bodyPr/>
                    <a:lstStyle/>
                    <a:p>
                      <a:pPr algn="ctr" fontAlgn="ctr"/>
                      <a:r>
                        <a:rPr lang="en-US" sz="2000" u="none" strike="noStrike" dirty="0">
                          <a:solidFill>
                            <a:srgbClr val="3A3427"/>
                          </a:solidFill>
                          <a:effectLst/>
                          <a:latin typeface="+mj-lt"/>
                          <a:cs typeface="Times New Roman" panose="02020603050405020304" pitchFamily="18" charset="0"/>
                        </a:rPr>
                        <a:t>Minimize soil degradation</a:t>
                      </a:r>
                      <a:endParaRPr lang="en-US" sz="2000" b="0" i="0" u="none" strike="noStrike" dirty="0">
                        <a:solidFill>
                          <a:srgbClr val="3A3427"/>
                        </a:solidFill>
                        <a:effectLst/>
                        <a:latin typeface="+mj-lt"/>
                        <a:cs typeface="Times New Roman" panose="02020603050405020304" pitchFamily="18" charset="0"/>
                      </a:endParaRPr>
                    </a:p>
                  </a:txBody>
                  <a:tcPr marL="105508"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ctr"/>
                      <a:r>
                        <a:rPr lang="en-US" sz="2000" u="none" strike="noStrike" dirty="0">
                          <a:solidFill>
                            <a:srgbClr val="3A3427"/>
                          </a:solidFill>
                          <a:effectLst/>
                          <a:latin typeface="+mj-lt"/>
                          <a:cs typeface="Times New Roman" panose="02020603050405020304" pitchFamily="18" charset="0"/>
                        </a:rPr>
                        <a:t>Efficiency</a:t>
                      </a:r>
                      <a:endParaRPr lang="en-US" sz="2000" b="0" i="0" u="none" strike="noStrike" dirty="0">
                        <a:solidFill>
                          <a:srgbClr val="3A3427"/>
                        </a:solidFill>
                        <a:effectLst/>
                        <a:latin typeface="+mj-lt"/>
                        <a:cs typeface="Times New Roman" panose="02020603050405020304" pitchFamily="18" charset="0"/>
                      </a:endParaRPr>
                    </a:p>
                  </a:txBody>
                  <a:tcPr marL="7034"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tc>
                  <a:txBody>
                    <a:bodyPr/>
                    <a:lstStyle/>
                    <a:p>
                      <a:pPr algn="ctr" fontAlgn="ctr"/>
                      <a:r>
                        <a:rPr lang="en-US" sz="2000" u="none" strike="noStrike" dirty="0">
                          <a:solidFill>
                            <a:srgbClr val="3A3427"/>
                          </a:solidFill>
                          <a:effectLst/>
                          <a:latin typeface="+mj-lt"/>
                          <a:cs typeface="Times New Roman" panose="02020603050405020304" pitchFamily="18" charset="0"/>
                        </a:rPr>
                        <a:t>Soil degradation index</a:t>
                      </a:r>
                      <a:endParaRPr lang="en-US" sz="2000" b="0" i="0" u="none" strike="noStrike" dirty="0">
                        <a:solidFill>
                          <a:srgbClr val="3A3427"/>
                        </a:solidFill>
                        <a:effectLst/>
                        <a:latin typeface="+mj-lt"/>
                        <a:cs typeface="Times New Roman" panose="02020603050405020304" pitchFamily="18" charset="0"/>
                      </a:endParaRPr>
                    </a:p>
                  </a:txBody>
                  <a:tcPr marL="105508" marR="7034" marT="703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alpha val="88000"/>
                      </a:schemeClr>
                    </a:solidFill>
                  </a:tcPr>
                </a:tc>
                <a:extLst>
                  <a:ext uri="{0D108BD9-81ED-4DB2-BD59-A6C34878D82A}">
                    <a16:rowId xmlns:a16="http://schemas.microsoft.com/office/drawing/2014/main" val="1138369667"/>
                  </a:ext>
                </a:extLst>
              </a:tr>
            </a:tbl>
          </a:graphicData>
        </a:graphic>
      </p:graphicFrame>
      <p:grpSp>
        <p:nvGrpSpPr>
          <p:cNvPr id="12" name="Group 11">
            <a:extLst>
              <a:ext uri="{FF2B5EF4-FFF2-40B4-BE49-F238E27FC236}">
                <a16:creationId xmlns:a16="http://schemas.microsoft.com/office/drawing/2014/main" id="{80E52FC8-5D02-3BED-5318-9AF7DDA748D2}"/>
              </a:ext>
            </a:extLst>
          </p:cNvPr>
          <p:cNvGrpSpPr/>
          <p:nvPr/>
        </p:nvGrpSpPr>
        <p:grpSpPr>
          <a:xfrm>
            <a:off x="11349613" y="5927900"/>
            <a:ext cx="1988042" cy="1173951"/>
            <a:chOff x="-683595" y="5979122"/>
            <a:chExt cx="1988042" cy="1173951"/>
          </a:xfrm>
        </p:grpSpPr>
        <p:sp>
          <p:nvSpPr>
            <p:cNvPr id="13" name="Isosceles Triangle 12">
              <a:extLst>
                <a:ext uri="{FF2B5EF4-FFF2-40B4-BE49-F238E27FC236}">
                  <a16:creationId xmlns:a16="http://schemas.microsoft.com/office/drawing/2014/main" id="{4577F5A7-1F45-A7A9-49E3-EA3B54B78E7A}"/>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a:extLst>
                <a:ext uri="{FF2B5EF4-FFF2-40B4-BE49-F238E27FC236}">
                  <a16:creationId xmlns:a16="http://schemas.microsoft.com/office/drawing/2014/main" id="{709A4C5D-C7B0-8E44-B934-F4136C81DAC3}"/>
                </a:ext>
              </a:extLst>
            </p:cNvPr>
            <p:cNvSpPr txBox="1"/>
            <p:nvPr/>
          </p:nvSpPr>
          <p:spPr>
            <a:xfrm>
              <a:off x="-217002" y="6442151"/>
              <a:ext cx="277662" cy="461665"/>
            </a:xfrm>
            <a:prstGeom prst="rect">
              <a:avLst/>
            </a:prstGeom>
            <a:noFill/>
          </p:spPr>
          <p:txBody>
            <a:bodyPr wrap="square" rtlCol="1">
              <a:spAutoFit/>
            </a:bodyPr>
            <a:lstStyle/>
            <a:p>
              <a:r>
                <a:rPr lang="en-US" sz="2400" dirty="0">
                  <a:latin typeface="Pinar ExtraBold" pitchFamily="2" charset="-78"/>
                  <a:cs typeface="Pinar ExtraBold" pitchFamily="2" charset="-78"/>
                </a:rPr>
                <a:t>6</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1027378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2EF3FE-3D74-FE76-D3F3-EF4F943F9B83}"/>
              </a:ext>
            </a:extLst>
          </p:cNvPr>
          <p:cNvPicPr>
            <a:picLocks noChangeAspect="1"/>
          </p:cNvPicPr>
          <p:nvPr/>
        </p:nvPicPr>
        <p:blipFill rotWithShape="1">
          <a:blip r:embed="rId3">
            <a:extLst>
              <a:ext uri="{28A0092B-C50C-407E-A947-70E740481C1C}">
                <a14:useLocalDpi xmlns:a14="http://schemas.microsoft.com/office/drawing/2010/main" val="0"/>
              </a:ext>
            </a:extLst>
          </a:blip>
          <a:srcRect t="12480" b="12480"/>
          <a:stretch/>
        </p:blipFill>
        <p:spPr>
          <a:xfrm>
            <a:off x="-1" y="1659"/>
            <a:ext cx="12306697" cy="6922517"/>
          </a:xfrm>
          <a:prstGeom prst="rect">
            <a:avLst/>
          </a:prstGeom>
        </p:spPr>
      </p:pic>
      <p:sp>
        <p:nvSpPr>
          <p:cNvPr id="4" name="TextBox 3">
            <a:extLst>
              <a:ext uri="{FF2B5EF4-FFF2-40B4-BE49-F238E27FC236}">
                <a16:creationId xmlns:a16="http://schemas.microsoft.com/office/drawing/2014/main" id="{6583ACF9-37B6-7AE6-4ACB-DEB7D0B7EC07}"/>
              </a:ext>
            </a:extLst>
          </p:cNvPr>
          <p:cNvSpPr txBox="1"/>
          <p:nvPr/>
        </p:nvSpPr>
        <p:spPr>
          <a:xfrm>
            <a:off x="184484" y="3257014"/>
            <a:ext cx="11823032" cy="3600986"/>
          </a:xfrm>
          <a:prstGeom prst="rect">
            <a:avLst/>
          </a:prstGeom>
          <a:noFill/>
        </p:spPr>
        <p:txBody>
          <a:bodyPr wrap="square" rtlCol="1">
            <a:spAutoFit/>
          </a:bodyPr>
          <a:lstStyle/>
          <a:p>
            <a:pPr algn="just">
              <a:lnSpc>
                <a:spcPct val="150000"/>
              </a:lnSpc>
            </a:pPr>
            <a:r>
              <a:rPr lang="en-US" sz="2800" dirty="0">
                <a:solidFill>
                  <a:schemeClr val="bg1"/>
                </a:solidFill>
                <a:latin typeface="Pinar-DS2 Regular" pitchFamily="2" charset="-78"/>
                <a:cs typeface="Pinar-DS2 Regular" pitchFamily="2" charset="-78"/>
              </a:rPr>
              <a:t>An input oriented DEA CCR and BCC models were implemented, which includes three domains:</a:t>
            </a:r>
          </a:p>
          <a:p>
            <a:pPr algn="just">
              <a:lnSpc>
                <a:spcPct val="150000"/>
              </a:lnSpc>
            </a:pPr>
            <a:r>
              <a:rPr lang="en-US" sz="2800" dirty="0">
                <a:solidFill>
                  <a:schemeClr val="accent4"/>
                </a:solidFill>
                <a:latin typeface="Pinar DS4 Black" pitchFamily="2" charset="-78"/>
                <a:cs typeface="Pinar DS4 Black" pitchFamily="2" charset="-78"/>
              </a:rPr>
              <a:t> 1) </a:t>
            </a:r>
            <a:r>
              <a:rPr lang="en-US" sz="2800" dirty="0">
                <a:solidFill>
                  <a:schemeClr val="bg1"/>
                </a:solidFill>
                <a:latin typeface="Pinar DS4 Black" pitchFamily="2" charset="-78"/>
                <a:cs typeface="Pinar DS4 Black" pitchFamily="2" charset="-78"/>
              </a:rPr>
              <a:t>Delivered service </a:t>
            </a:r>
          </a:p>
          <a:p>
            <a:pPr algn="just">
              <a:lnSpc>
                <a:spcPct val="150000"/>
              </a:lnSpc>
            </a:pPr>
            <a:r>
              <a:rPr lang="en-US" sz="2800" dirty="0">
                <a:solidFill>
                  <a:schemeClr val="accent4"/>
                </a:solidFill>
                <a:latin typeface="Pinar DS4 Black" pitchFamily="2" charset="-78"/>
                <a:cs typeface="Pinar DS4 Black" pitchFamily="2" charset="-78"/>
              </a:rPr>
              <a:t>2) </a:t>
            </a:r>
            <a:r>
              <a:rPr lang="en-US" sz="2800" dirty="0">
                <a:solidFill>
                  <a:schemeClr val="bg1"/>
                </a:solidFill>
                <a:latin typeface="Pinar DS4 Black" pitchFamily="2" charset="-78"/>
                <a:cs typeface="Pinar DS4 Black" pitchFamily="2" charset="-78"/>
              </a:rPr>
              <a:t>Productive efficiency</a:t>
            </a:r>
          </a:p>
          <a:p>
            <a:pPr algn="just">
              <a:lnSpc>
                <a:spcPct val="150000"/>
              </a:lnSpc>
            </a:pPr>
            <a:r>
              <a:rPr lang="en-US" sz="2800" dirty="0">
                <a:solidFill>
                  <a:schemeClr val="accent4"/>
                </a:solidFill>
                <a:latin typeface="Pinar DS4 Black" pitchFamily="2" charset="-78"/>
                <a:cs typeface="Pinar DS4 Black" pitchFamily="2" charset="-78"/>
              </a:rPr>
              <a:t>3) </a:t>
            </a:r>
            <a:r>
              <a:rPr lang="en-US" sz="2800" dirty="0">
                <a:solidFill>
                  <a:schemeClr val="bg1"/>
                </a:solidFill>
                <a:latin typeface="Pinar DS4 Black" pitchFamily="2" charset="-78"/>
                <a:cs typeface="Pinar DS4 Black" pitchFamily="2" charset="-78"/>
              </a:rPr>
              <a:t>Environmental Performance</a:t>
            </a:r>
          </a:p>
          <a:p>
            <a:endParaRPr lang="fa-IR" dirty="0">
              <a:solidFill>
                <a:schemeClr val="bg2">
                  <a:lumMod val="25000"/>
                </a:schemeClr>
              </a:solidFill>
            </a:endParaRPr>
          </a:p>
        </p:txBody>
      </p:sp>
      <p:grpSp>
        <p:nvGrpSpPr>
          <p:cNvPr id="2" name="Group 1">
            <a:extLst>
              <a:ext uri="{FF2B5EF4-FFF2-40B4-BE49-F238E27FC236}">
                <a16:creationId xmlns:a16="http://schemas.microsoft.com/office/drawing/2014/main" id="{EFE4C6AD-67A0-2AB7-A58D-A1ACAA63D917}"/>
              </a:ext>
            </a:extLst>
          </p:cNvPr>
          <p:cNvGrpSpPr/>
          <p:nvPr/>
        </p:nvGrpSpPr>
        <p:grpSpPr>
          <a:xfrm>
            <a:off x="11349613" y="5927900"/>
            <a:ext cx="1988042" cy="1173951"/>
            <a:chOff x="-683595" y="5979122"/>
            <a:chExt cx="1988042" cy="1173951"/>
          </a:xfrm>
        </p:grpSpPr>
        <p:sp>
          <p:nvSpPr>
            <p:cNvPr id="3" name="Isosceles Triangle 2">
              <a:extLst>
                <a:ext uri="{FF2B5EF4-FFF2-40B4-BE49-F238E27FC236}">
                  <a16:creationId xmlns:a16="http://schemas.microsoft.com/office/drawing/2014/main" id="{49AE0D86-B260-4380-8344-1B920297BA0A}"/>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C4B498B4-F24F-10C0-CBF1-060B274DFDE1}"/>
                </a:ext>
              </a:extLst>
            </p:cNvPr>
            <p:cNvSpPr txBox="1"/>
            <p:nvPr/>
          </p:nvSpPr>
          <p:spPr>
            <a:xfrm>
              <a:off x="-217002" y="6442151"/>
              <a:ext cx="277662" cy="461665"/>
            </a:xfrm>
            <a:prstGeom prst="rect">
              <a:avLst/>
            </a:prstGeom>
            <a:noFill/>
          </p:spPr>
          <p:txBody>
            <a:bodyPr wrap="square" rtlCol="1">
              <a:spAutoFit/>
            </a:bodyPr>
            <a:lstStyle/>
            <a:p>
              <a:r>
                <a:rPr lang="en-US" sz="2400" dirty="0">
                  <a:latin typeface="Pinar ExtraBold" pitchFamily="2" charset="-78"/>
                  <a:cs typeface="Pinar ExtraBold" pitchFamily="2" charset="-78"/>
                </a:rPr>
                <a:t>7</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4083425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2EF3FE-3D74-FE76-D3F3-EF4F943F9B83}"/>
              </a:ext>
            </a:extLst>
          </p:cNvPr>
          <p:cNvPicPr>
            <a:picLocks noChangeAspect="1"/>
          </p:cNvPicPr>
          <p:nvPr/>
        </p:nvPicPr>
        <p:blipFill rotWithShape="1">
          <a:blip r:embed="rId3">
            <a:extLst>
              <a:ext uri="{28A0092B-C50C-407E-A947-70E740481C1C}">
                <a14:useLocalDpi xmlns:a14="http://schemas.microsoft.com/office/drawing/2010/main" val="0"/>
              </a:ext>
            </a:extLst>
          </a:blip>
          <a:srcRect t="12480" b="12480"/>
          <a:stretch/>
        </p:blipFill>
        <p:spPr>
          <a:xfrm>
            <a:off x="-1" y="1659"/>
            <a:ext cx="12306697" cy="6922517"/>
          </a:xfrm>
          <a:prstGeom prst="rect">
            <a:avLst/>
          </a:prstGeom>
        </p:spPr>
      </p:pic>
      <p:sp>
        <p:nvSpPr>
          <p:cNvPr id="4" name="TextBox 3">
            <a:extLst>
              <a:ext uri="{FF2B5EF4-FFF2-40B4-BE49-F238E27FC236}">
                <a16:creationId xmlns:a16="http://schemas.microsoft.com/office/drawing/2014/main" id="{6583ACF9-37B6-7AE6-4ACB-DEB7D0B7EC07}"/>
              </a:ext>
            </a:extLst>
          </p:cNvPr>
          <p:cNvSpPr txBox="1"/>
          <p:nvPr/>
        </p:nvSpPr>
        <p:spPr>
          <a:xfrm>
            <a:off x="184484" y="3257014"/>
            <a:ext cx="11823032" cy="3600986"/>
          </a:xfrm>
          <a:prstGeom prst="rect">
            <a:avLst/>
          </a:prstGeom>
          <a:noFill/>
        </p:spPr>
        <p:txBody>
          <a:bodyPr wrap="square" rtlCol="1">
            <a:spAutoFit/>
          </a:bodyPr>
          <a:lstStyle/>
          <a:p>
            <a:pPr algn="just">
              <a:lnSpc>
                <a:spcPct val="150000"/>
              </a:lnSpc>
            </a:pPr>
            <a:r>
              <a:rPr lang="en-US" sz="2800" dirty="0">
                <a:solidFill>
                  <a:schemeClr val="bg1"/>
                </a:solidFill>
                <a:latin typeface="Pinar-DS2 Regular" pitchFamily="2" charset="-78"/>
                <a:cs typeface="Pinar-DS2 Regular" pitchFamily="2" charset="-78"/>
              </a:rPr>
              <a:t>An input oriented DEA CCR and BCC models were implemented, which includes three domains:</a:t>
            </a:r>
          </a:p>
          <a:p>
            <a:pPr algn="just">
              <a:lnSpc>
                <a:spcPct val="150000"/>
              </a:lnSpc>
            </a:pPr>
            <a:r>
              <a:rPr lang="en-US" sz="2800" dirty="0">
                <a:solidFill>
                  <a:schemeClr val="accent4"/>
                </a:solidFill>
                <a:latin typeface="Pinar DS4 Black" pitchFamily="2" charset="-78"/>
                <a:cs typeface="Pinar DS4 Black" pitchFamily="2" charset="-78"/>
              </a:rPr>
              <a:t> 1) </a:t>
            </a:r>
            <a:r>
              <a:rPr lang="en-US" sz="2800" dirty="0">
                <a:solidFill>
                  <a:schemeClr val="bg1"/>
                </a:solidFill>
                <a:latin typeface="Pinar DS4 Black" pitchFamily="2" charset="-78"/>
                <a:cs typeface="Pinar DS4 Black" pitchFamily="2" charset="-78"/>
              </a:rPr>
              <a:t>Delivered service </a:t>
            </a:r>
          </a:p>
          <a:p>
            <a:pPr algn="just">
              <a:lnSpc>
                <a:spcPct val="150000"/>
              </a:lnSpc>
            </a:pPr>
            <a:r>
              <a:rPr lang="en-US" sz="2800" dirty="0">
                <a:solidFill>
                  <a:schemeClr val="accent4"/>
                </a:solidFill>
                <a:latin typeface="Pinar DS4 Black" pitchFamily="2" charset="-78"/>
                <a:cs typeface="Pinar DS4 Black" pitchFamily="2" charset="-78"/>
              </a:rPr>
              <a:t>2) </a:t>
            </a:r>
            <a:r>
              <a:rPr lang="en-US" sz="2800" dirty="0">
                <a:solidFill>
                  <a:schemeClr val="bg1"/>
                </a:solidFill>
                <a:latin typeface="Pinar DS4 Black" pitchFamily="2" charset="-78"/>
                <a:cs typeface="Pinar DS4 Black" pitchFamily="2" charset="-78"/>
              </a:rPr>
              <a:t>Productive efficiency</a:t>
            </a:r>
          </a:p>
          <a:p>
            <a:pPr algn="just">
              <a:lnSpc>
                <a:spcPct val="150000"/>
              </a:lnSpc>
            </a:pPr>
            <a:r>
              <a:rPr lang="en-US" sz="2800" dirty="0">
                <a:solidFill>
                  <a:schemeClr val="accent4"/>
                </a:solidFill>
                <a:latin typeface="Pinar DS4 Black" pitchFamily="2" charset="-78"/>
                <a:cs typeface="Pinar DS4 Black" pitchFamily="2" charset="-78"/>
              </a:rPr>
              <a:t>3) </a:t>
            </a:r>
            <a:r>
              <a:rPr lang="en-US" sz="2800" dirty="0">
                <a:solidFill>
                  <a:schemeClr val="bg1"/>
                </a:solidFill>
                <a:latin typeface="Pinar DS4 Black" pitchFamily="2" charset="-78"/>
                <a:cs typeface="Pinar DS4 Black" pitchFamily="2" charset="-78"/>
              </a:rPr>
              <a:t>Environmental Performance</a:t>
            </a:r>
          </a:p>
          <a:p>
            <a:endParaRPr lang="fa-IR" dirty="0">
              <a:solidFill>
                <a:schemeClr val="bg2">
                  <a:lumMod val="25000"/>
                </a:schemeClr>
              </a:solidFill>
            </a:endParaRPr>
          </a:p>
        </p:txBody>
      </p:sp>
      <p:pic>
        <p:nvPicPr>
          <p:cNvPr id="3" name="Picture 2">
            <a:extLst>
              <a:ext uri="{FF2B5EF4-FFF2-40B4-BE49-F238E27FC236}">
                <a16:creationId xmlns:a16="http://schemas.microsoft.com/office/drawing/2014/main" id="{F57AC0BE-85B2-C472-E883-969903A1F477}"/>
              </a:ext>
            </a:extLst>
          </p:cNvPr>
          <p:cNvPicPr>
            <a:picLocks noChangeAspect="1"/>
          </p:cNvPicPr>
          <p:nvPr/>
        </p:nvPicPr>
        <p:blipFill rotWithShape="1">
          <a:blip r:embed="rId4">
            <a:extLst>
              <a:ext uri="{28A0092B-C50C-407E-A947-70E740481C1C}">
                <a14:useLocalDpi xmlns:a14="http://schemas.microsoft.com/office/drawing/2010/main" val="0"/>
              </a:ext>
            </a:extLst>
          </a:blip>
          <a:srcRect t="7813" b="7813"/>
          <a:stretch/>
        </p:blipFill>
        <p:spPr>
          <a:xfrm>
            <a:off x="-1" y="0"/>
            <a:ext cx="12306697" cy="6922517"/>
          </a:xfrm>
          <a:prstGeom prst="rect">
            <a:avLst/>
          </a:prstGeom>
        </p:spPr>
      </p:pic>
      <p:sp>
        <p:nvSpPr>
          <p:cNvPr id="9" name="Rectangle 8">
            <a:extLst>
              <a:ext uri="{FF2B5EF4-FFF2-40B4-BE49-F238E27FC236}">
                <a16:creationId xmlns:a16="http://schemas.microsoft.com/office/drawing/2014/main" id="{08951CEE-D62B-D19F-E38B-6C8ABC2B3CE7}"/>
              </a:ext>
            </a:extLst>
          </p:cNvPr>
          <p:cNvSpPr/>
          <p:nvPr/>
        </p:nvSpPr>
        <p:spPr>
          <a:xfrm>
            <a:off x="1663563" y="571133"/>
            <a:ext cx="8864874" cy="5232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9758079D-988B-8C2D-09ED-744820B9A28A}"/>
              </a:ext>
            </a:extLst>
          </p:cNvPr>
          <p:cNvSpPr txBox="1"/>
          <p:nvPr/>
        </p:nvSpPr>
        <p:spPr>
          <a:xfrm>
            <a:off x="1663563" y="619259"/>
            <a:ext cx="8864874" cy="523220"/>
          </a:xfrm>
          <a:prstGeom prst="rect">
            <a:avLst/>
          </a:prstGeom>
          <a:noFill/>
        </p:spPr>
        <p:txBody>
          <a:bodyPr wrap="square" rtlCol="1">
            <a:spAutoFit/>
          </a:bodyPr>
          <a:lstStyle>
            <a:defPPr>
              <a:defRPr lang="fa-IR"/>
            </a:defPPr>
            <a:lvl1pPr algn="just">
              <a:defRPr sz="2800">
                <a:solidFill>
                  <a:schemeClr val="bg1"/>
                </a:solidFill>
                <a:latin typeface="Pinar-DS2 Regular" pitchFamily="2" charset="-78"/>
                <a:cs typeface="Pinar-DS2 Regular" pitchFamily="2" charset="-78"/>
              </a:defRPr>
            </a:lvl1pPr>
          </a:lstStyle>
          <a:p>
            <a:r>
              <a:rPr lang="en-US" dirty="0"/>
              <a:t>Dendrogram for </a:t>
            </a:r>
            <a:r>
              <a:rPr lang="en-US" dirty="0">
                <a:latin typeface="Pinar DS4 Black" pitchFamily="2" charset="-78"/>
                <a:cs typeface="Pinar DS4 Black" pitchFamily="2" charset="-78"/>
              </a:rPr>
              <a:t>Clusters</a:t>
            </a:r>
            <a:r>
              <a:rPr lang="en-US" dirty="0"/>
              <a:t> using Dry Climatic Group </a:t>
            </a:r>
            <a:endParaRPr lang="fa-IR" dirty="0"/>
          </a:p>
        </p:txBody>
      </p:sp>
      <p:pic>
        <p:nvPicPr>
          <p:cNvPr id="8" name="Picture 7">
            <a:extLst>
              <a:ext uri="{FF2B5EF4-FFF2-40B4-BE49-F238E27FC236}">
                <a16:creationId xmlns:a16="http://schemas.microsoft.com/office/drawing/2014/main" id="{AA4B512B-8BFA-7E73-2A44-38FD1A560A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7532" y="1206996"/>
            <a:ext cx="7371630" cy="5177023"/>
          </a:xfrm>
          <a:prstGeom prst="rect">
            <a:avLst/>
          </a:prstGeom>
        </p:spPr>
      </p:pic>
      <p:grpSp>
        <p:nvGrpSpPr>
          <p:cNvPr id="2" name="Group 1">
            <a:extLst>
              <a:ext uri="{FF2B5EF4-FFF2-40B4-BE49-F238E27FC236}">
                <a16:creationId xmlns:a16="http://schemas.microsoft.com/office/drawing/2014/main" id="{B4DC7676-68FD-260C-517E-B33FB170B167}"/>
              </a:ext>
            </a:extLst>
          </p:cNvPr>
          <p:cNvGrpSpPr/>
          <p:nvPr/>
        </p:nvGrpSpPr>
        <p:grpSpPr>
          <a:xfrm>
            <a:off x="11349613" y="5927900"/>
            <a:ext cx="1988042" cy="1173951"/>
            <a:chOff x="-683595" y="5979122"/>
            <a:chExt cx="1988042" cy="1173951"/>
          </a:xfrm>
        </p:grpSpPr>
        <p:sp>
          <p:nvSpPr>
            <p:cNvPr id="5" name="Isosceles Triangle 4">
              <a:extLst>
                <a:ext uri="{FF2B5EF4-FFF2-40B4-BE49-F238E27FC236}">
                  <a16:creationId xmlns:a16="http://schemas.microsoft.com/office/drawing/2014/main" id="{51158532-08C0-8B81-9F18-987C14FADCFC}"/>
                </a:ext>
              </a:extLst>
            </p:cNvPr>
            <p:cNvSpPr/>
            <p:nvPr/>
          </p:nvSpPr>
          <p:spPr>
            <a:xfrm>
              <a:off x="-683595" y="5979122"/>
              <a:ext cx="1988042" cy="1173951"/>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17A27D19-0E47-4001-D1C0-E4AD3527FB89}"/>
                </a:ext>
              </a:extLst>
            </p:cNvPr>
            <p:cNvSpPr txBox="1"/>
            <p:nvPr/>
          </p:nvSpPr>
          <p:spPr>
            <a:xfrm>
              <a:off x="-217002" y="6442151"/>
              <a:ext cx="277662" cy="461665"/>
            </a:xfrm>
            <a:prstGeom prst="rect">
              <a:avLst/>
            </a:prstGeom>
            <a:noFill/>
          </p:spPr>
          <p:txBody>
            <a:bodyPr wrap="square" rtlCol="1">
              <a:spAutoFit/>
            </a:bodyPr>
            <a:lstStyle/>
            <a:p>
              <a:r>
                <a:rPr lang="en-US" sz="2400" dirty="0">
                  <a:latin typeface="Pinar ExtraBold" pitchFamily="2" charset="-78"/>
                  <a:cs typeface="Pinar ExtraBold" pitchFamily="2" charset="-78"/>
                </a:rPr>
                <a:t>8</a:t>
              </a:r>
              <a:endParaRPr lang="fa-IR" sz="3600" dirty="0">
                <a:latin typeface="Pinar ExtraBold" pitchFamily="2" charset="-78"/>
                <a:cs typeface="Pinar ExtraBold" pitchFamily="2" charset="-78"/>
              </a:endParaRPr>
            </a:p>
          </p:txBody>
        </p:sp>
      </p:grpSp>
    </p:spTree>
    <p:extLst>
      <p:ext uri="{BB962C8B-B14F-4D97-AF65-F5344CB8AC3E}">
        <p14:creationId xmlns:p14="http://schemas.microsoft.com/office/powerpoint/2010/main" val="3207287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821</TotalTime>
  <Words>1932</Words>
  <Application>Microsoft Office PowerPoint</Application>
  <PresentationFormat>Widescreen</PresentationFormat>
  <Paragraphs>435</Paragraphs>
  <Slides>14</Slides>
  <Notes>10</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14</vt:i4>
      </vt:variant>
    </vt:vector>
  </HeadingPairs>
  <TitlesOfParts>
    <vt:vector size="32" baseType="lpstr">
      <vt:lpstr>Anjoman ExtraBold</vt:lpstr>
      <vt:lpstr>Arial</vt:lpstr>
      <vt:lpstr>Calibri</vt:lpstr>
      <vt:lpstr>Calibri (Body)</vt:lpstr>
      <vt:lpstr>Calibri Light</vt:lpstr>
      <vt:lpstr>Pinar DS2 Bold</vt:lpstr>
      <vt:lpstr>Pinar DS3 Black</vt:lpstr>
      <vt:lpstr>Pinar DS3 SemiBold</vt:lpstr>
      <vt:lpstr>Pinar DS4 Black</vt:lpstr>
      <vt:lpstr>Pinar DS4 Bold</vt:lpstr>
      <vt:lpstr>Pinar ExtraBold</vt:lpstr>
      <vt:lpstr>Pinar-DS1-FD Black</vt:lpstr>
      <vt:lpstr>Pinar-DS2 Regular</vt:lpstr>
      <vt:lpstr>Pinar-DS2-FD Black</vt:lpstr>
      <vt:lpstr>Pinar-DS2-FD Bold</vt:lpstr>
      <vt:lpstr>Pinar-DS2-FD Regular</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Nolan</dc:creator>
  <cp:lastModifiedBy>Nolan</cp:lastModifiedBy>
  <cp:revision>67</cp:revision>
  <dcterms:created xsi:type="dcterms:W3CDTF">2023-01-01T18:53:39Z</dcterms:created>
  <dcterms:modified xsi:type="dcterms:W3CDTF">2023-01-03T08:23:14Z</dcterms:modified>
</cp:coreProperties>
</file>