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3D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081" autoAdjust="0"/>
  </p:normalViewPr>
  <p:slideViewPr>
    <p:cSldViewPr snapToGrid="0">
      <p:cViewPr varScale="1">
        <p:scale>
          <a:sx n="106" d="100"/>
          <a:sy n="106" d="100"/>
        </p:scale>
        <p:origin x="75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65EA21-55F0-431C-8367-C5F96FBBCFA1}" type="datetimeFigureOut">
              <a:rPr lang="en-US" smtClean="0"/>
              <a:t>5/27/2023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693C97-B369-4E81-BABE-38DCBE100E2F}" type="slidenum">
              <a:rPr lang="en-US" smtClean="0"/>
              <a:t>‹#›</a:t>
            </a:fld>
            <a:endParaRPr lang="en-US"/>
          </a:p>
        </p:txBody>
      </p:sp>
    </p:spTree>
    <p:extLst>
      <p:ext uri="{BB962C8B-B14F-4D97-AF65-F5344CB8AC3E}">
        <p14:creationId xmlns:p14="http://schemas.microsoft.com/office/powerpoint/2010/main" val="2683845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fa-IR" dirty="0"/>
              <a:t>سمیت فلزات سنگین حتی در غلظت‌های پایین</a:t>
            </a:r>
          </a:p>
          <a:p>
            <a:pPr marL="171450" indent="-171450" algn="r" rtl="1">
              <a:buFont typeface="Arial" panose="020B0604020202020204" pitchFamily="34" charset="0"/>
              <a:buChar char="•"/>
            </a:pPr>
            <a:r>
              <a:rPr lang="fa-IR" dirty="0"/>
              <a:t>آسیب پذیری تالاب‌ها به علت ورود رواناب‌ها و پساب‌های ناشی از فعالیت‌های انسانی</a:t>
            </a:r>
          </a:p>
          <a:p>
            <a:pPr marL="171450" indent="-171450" algn="r" rtl="1">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6</a:t>
            </a:fld>
            <a:endParaRPr lang="en-US"/>
          </a:p>
        </p:txBody>
      </p:sp>
    </p:spTree>
    <p:extLst>
      <p:ext uri="{BB962C8B-B14F-4D97-AF65-F5344CB8AC3E}">
        <p14:creationId xmlns:p14="http://schemas.microsoft.com/office/powerpoint/2010/main" val="36221893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16</a:t>
            </a:fld>
            <a:endParaRPr lang="en-US"/>
          </a:p>
        </p:txBody>
      </p:sp>
    </p:spTree>
    <p:extLst>
      <p:ext uri="{BB962C8B-B14F-4D97-AF65-F5344CB8AC3E}">
        <p14:creationId xmlns:p14="http://schemas.microsoft.com/office/powerpoint/2010/main" val="1928275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17</a:t>
            </a:fld>
            <a:endParaRPr lang="en-US"/>
          </a:p>
        </p:txBody>
      </p:sp>
    </p:spTree>
    <p:extLst>
      <p:ext uri="{BB962C8B-B14F-4D97-AF65-F5344CB8AC3E}">
        <p14:creationId xmlns:p14="http://schemas.microsoft.com/office/powerpoint/2010/main" val="2538645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18</a:t>
            </a:fld>
            <a:endParaRPr lang="en-US"/>
          </a:p>
        </p:txBody>
      </p:sp>
    </p:spTree>
    <p:extLst>
      <p:ext uri="{BB962C8B-B14F-4D97-AF65-F5344CB8AC3E}">
        <p14:creationId xmlns:p14="http://schemas.microsoft.com/office/powerpoint/2010/main" val="3073110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19</a:t>
            </a:fld>
            <a:endParaRPr lang="en-US"/>
          </a:p>
        </p:txBody>
      </p:sp>
    </p:spTree>
    <p:extLst>
      <p:ext uri="{BB962C8B-B14F-4D97-AF65-F5344CB8AC3E}">
        <p14:creationId xmlns:p14="http://schemas.microsoft.com/office/powerpoint/2010/main" val="3837172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buFont typeface="Arial" panose="020B0604020202020204" pitchFamily="34" charset="0"/>
              <a:buChar char="•"/>
            </a:pPr>
            <a:r>
              <a:rPr lang="fa-IR" b="0" i="0" dirty="0">
                <a:solidFill>
                  <a:srgbClr val="333333"/>
                </a:solidFill>
                <a:effectLst/>
                <a:latin typeface="IRANSansWeb_Medium"/>
              </a:rPr>
              <a:t>برای معیارهایی که بار مثبت دارند ایده‌آل مثبت بزرگترین مقدار آن معیار است.</a:t>
            </a:r>
          </a:p>
          <a:p>
            <a:pPr algn="r" rtl="1" fontAlgn="base">
              <a:buFont typeface="Arial" panose="020B0604020202020204" pitchFamily="34" charset="0"/>
              <a:buChar char="•"/>
            </a:pPr>
            <a:r>
              <a:rPr lang="fa-IR" b="0" i="0" dirty="0">
                <a:solidFill>
                  <a:srgbClr val="333333"/>
                </a:solidFill>
                <a:effectLst/>
                <a:latin typeface="IRANSansWeb_Medium"/>
              </a:rPr>
              <a:t>برای معیارهایی که بار مثبت دارند ایده‌آل منفی کوچکترین مقدار آن معیار است.</a:t>
            </a:r>
          </a:p>
          <a:p>
            <a:pPr algn="r" rtl="1" fontAlgn="base">
              <a:buFont typeface="Arial" panose="020B0604020202020204" pitchFamily="34" charset="0"/>
              <a:buChar char="•"/>
            </a:pPr>
            <a:r>
              <a:rPr lang="fa-IR" b="0" i="0" dirty="0">
                <a:solidFill>
                  <a:srgbClr val="333333"/>
                </a:solidFill>
                <a:effectLst/>
                <a:latin typeface="IRANSansWeb_Medium"/>
              </a:rPr>
              <a:t>برای معیارهایی که بار منفی دارند ایده‌آل مثبت کوچکترین مقدار آن معیار است.</a:t>
            </a:r>
          </a:p>
          <a:p>
            <a:pPr algn="r" rtl="1" fontAlgn="base">
              <a:buFont typeface="Arial" panose="020B0604020202020204" pitchFamily="34" charset="0"/>
              <a:buChar char="•"/>
            </a:pPr>
            <a:r>
              <a:rPr lang="fa-IR" b="0" i="0" dirty="0">
                <a:solidFill>
                  <a:srgbClr val="333333"/>
                </a:solidFill>
                <a:effectLst/>
                <a:latin typeface="IRANSansWeb_Medium"/>
              </a:rPr>
              <a:t>برای معیارهایی که بار منفی دارند ایده‌آل منفی بزرگترین مقدار آن معیار است.</a:t>
            </a:r>
          </a:p>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20</a:t>
            </a:fld>
            <a:endParaRPr lang="en-US"/>
          </a:p>
        </p:txBody>
      </p:sp>
    </p:spTree>
    <p:extLst>
      <p:ext uri="{BB962C8B-B14F-4D97-AF65-F5344CB8AC3E}">
        <p14:creationId xmlns:p14="http://schemas.microsoft.com/office/powerpoint/2010/main" val="2801767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21</a:t>
            </a:fld>
            <a:endParaRPr lang="en-US"/>
          </a:p>
        </p:txBody>
      </p:sp>
    </p:spTree>
    <p:extLst>
      <p:ext uri="{BB962C8B-B14F-4D97-AF65-F5344CB8AC3E}">
        <p14:creationId xmlns:p14="http://schemas.microsoft.com/office/powerpoint/2010/main" val="1818959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fa-IR" dirty="0"/>
              <a:t>شدت اثر، احتمال وقوع و حساسیت محیط پذیرنده </a:t>
            </a: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22</a:t>
            </a:fld>
            <a:endParaRPr lang="en-US"/>
          </a:p>
        </p:txBody>
      </p:sp>
    </p:spTree>
    <p:extLst>
      <p:ext uri="{BB962C8B-B14F-4D97-AF65-F5344CB8AC3E}">
        <p14:creationId xmlns:p14="http://schemas.microsoft.com/office/powerpoint/2010/main" val="1238502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23</a:t>
            </a:fld>
            <a:endParaRPr lang="en-US"/>
          </a:p>
        </p:txBody>
      </p:sp>
    </p:spTree>
    <p:extLst>
      <p:ext uri="{BB962C8B-B14F-4D97-AF65-F5344CB8AC3E}">
        <p14:creationId xmlns:p14="http://schemas.microsoft.com/office/powerpoint/2010/main" val="2589184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26</a:t>
            </a:fld>
            <a:endParaRPr lang="en-US"/>
          </a:p>
        </p:txBody>
      </p:sp>
    </p:spTree>
    <p:extLst>
      <p:ext uri="{BB962C8B-B14F-4D97-AF65-F5344CB8AC3E}">
        <p14:creationId xmlns:p14="http://schemas.microsoft.com/office/powerpoint/2010/main" val="1100154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27</a:t>
            </a:fld>
            <a:endParaRPr lang="en-US"/>
          </a:p>
        </p:txBody>
      </p:sp>
    </p:spTree>
    <p:extLst>
      <p:ext uri="{BB962C8B-B14F-4D97-AF65-F5344CB8AC3E}">
        <p14:creationId xmlns:p14="http://schemas.microsoft.com/office/powerpoint/2010/main" val="4024163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fa-IR" dirty="0"/>
              <a:t>سمیت فلزات سنگین حتی در غلظت‌های پایین</a:t>
            </a:r>
          </a:p>
          <a:p>
            <a:pPr marL="171450" indent="-171450" algn="r" rtl="1">
              <a:buFont typeface="Arial" panose="020B0604020202020204" pitchFamily="34" charset="0"/>
              <a:buChar char="•"/>
            </a:pPr>
            <a:r>
              <a:rPr lang="fa-IR" dirty="0"/>
              <a:t>آسیب پذیری تالاب‌ها به علت ورود رواناب‌ها و پساب‌های ناشی از فعالیت‌های انسانی</a:t>
            </a:r>
          </a:p>
          <a:p>
            <a:pPr marL="171450" indent="-171450" algn="r" rtl="1">
              <a:buFont typeface="Arial" panose="020B0604020202020204" pitchFamily="34" charset="0"/>
              <a:buChar char="•"/>
            </a:pPr>
            <a:r>
              <a:rPr lang="fa-IR" dirty="0"/>
              <a:t>نواحی ده گانه شامل: </a:t>
            </a:r>
          </a:p>
          <a:p>
            <a:pPr marL="171450" indent="-171450" algn="r" rtl="1">
              <a:buFont typeface="Arial" panose="020B0604020202020204" pitchFamily="34" charset="0"/>
              <a:buChar char="•"/>
            </a:pPr>
            <a:r>
              <a:rPr lang="fa-IR" dirty="0"/>
              <a:t>مزارع ذرت، برنج،کلزا و سبزیجات</a:t>
            </a:r>
          </a:p>
          <a:p>
            <a:pPr marL="171450" indent="-171450" algn="r" rtl="1">
              <a:buFont typeface="Arial" panose="020B0604020202020204" pitchFamily="34" charset="0"/>
              <a:buChar char="•"/>
            </a:pPr>
            <a:r>
              <a:rPr lang="fa-IR" dirty="0"/>
              <a:t>جنگل، رودخانه، مرداب، دریاچه، جوی‌های آبیاری، استخرهای ماهی</a:t>
            </a:r>
          </a:p>
          <a:p>
            <a:pPr marL="171450" indent="-171450" algn="r" rtl="1">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7</a:t>
            </a:fld>
            <a:endParaRPr lang="en-US"/>
          </a:p>
        </p:txBody>
      </p:sp>
    </p:spTree>
    <p:extLst>
      <p:ext uri="{BB962C8B-B14F-4D97-AF65-F5344CB8AC3E}">
        <p14:creationId xmlns:p14="http://schemas.microsoft.com/office/powerpoint/2010/main" val="204297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28</a:t>
            </a:fld>
            <a:endParaRPr lang="en-US"/>
          </a:p>
        </p:txBody>
      </p:sp>
    </p:spTree>
    <p:extLst>
      <p:ext uri="{BB962C8B-B14F-4D97-AF65-F5344CB8AC3E}">
        <p14:creationId xmlns:p14="http://schemas.microsoft.com/office/powerpoint/2010/main" val="144101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en-US" dirty="0" err="1"/>
              <a:t>Igeo</a:t>
            </a:r>
            <a:r>
              <a:rPr lang="fa-IR" dirty="0"/>
              <a:t> بین 0 تا 5 است که 0 بدون آلودگی و 5 خطرناک به لحاظ آلودگی حساب می‌شود</a:t>
            </a:r>
          </a:p>
          <a:p>
            <a:pPr marL="171450" indent="-171450" algn="r" rtl="1">
              <a:buFont typeface="Arial" panose="020B0604020202020204" pitchFamily="34" charset="0"/>
              <a:buChar char="•"/>
            </a:pPr>
            <a:r>
              <a:rPr lang="en-US" dirty="0"/>
              <a:t>RI</a:t>
            </a:r>
            <a:r>
              <a:rPr lang="fa-IR" dirty="0"/>
              <a:t> کمتر از 150 با ریسک کم و بیش تر از 300 خطرناک است</a:t>
            </a: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8</a:t>
            </a:fld>
            <a:endParaRPr lang="en-US"/>
          </a:p>
        </p:txBody>
      </p:sp>
    </p:spTree>
    <p:extLst>
      <p:ext uri="{BB962C8B-B14F-4D97-AF65-F5344CB8AC3E}">
        <p14:creationId xmlns:p14="http://schemas.microsoft.com/office/powerpoint/2010/main" val="2754189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b="0" i="0" dirty="0">
                <a:solidFill>
                  <a:srgbClr val="000000"/>
                </a:solidFill>
                <a:effectLst/>
                <a:latin typeface="IRANSans"/>
              </a:rPr>
              <a:t>تایج نشان داد که به جز </a:t>
            </a:r>
            <a:r>
              <a:rPr lang="en-US" b="0" i="0" dirty="0">
                <a:solidFill>
                  <a:srgbClr val="000000"/>
                </a:solidFill>
                <a:effectLst/>
                <a:latin typeface="IRANSans"/>
              </a:rPr>
              <a:t>Cd، </a:t>
            </a:r>
            <a:r>
              <a:rPr lang="fa-IR" b="0" i="0" dirty="0">
                <a:solidFill>
                  <a:srgbClr val="000000"/>
                </a:solidFill>
                <a:effectLst/>
                <a:latin typeface="IRANSans"/>
              </a:rPr>
              <a:t>که بالاتر از سطح استاندارد در تمام انواع استفاده از زمین بود، عناصر دیگر در اکثر مناظر در محدوده قابل قبول کلاس </a:t>
            </a:r>
            <a:r>
              <a:rPr lang="en-US" b="0" i="0" dirty="0">
                <a:solidFill>
                  <a:srgbClr val="000000"/>
                </a:solidFill>
                <a:effectLst/>
                <a:latin typeface="IRANSans"/>
              </a:rPr>
              <a:t>II، </a:t>
            </a:r>
            <a:r>
              <a:rPr lang="fa-IR" b="0" i="0" dirty="0">
                <a:solidFill>
                  <a:srgbClr val="000000"/>
                </a:solidFill>
                <a:effectLst/>
                <a:latin typeface="IRANSans"/>
              </a:rPr>
              <a:t>برای حفاظت از محیط زیست بودند.</a:t>
            </a:r>
          </a:p>
          <a:p>
            <a:pPr algn="r" rtl="1"/>
            <a:r>
              <a:rPr lang="fa-IR" b="0" i="0" dirty="0">
                <a:solidFill>
                  <a:srgbClr val="000000"/>
                </a:solidFill>
                <a:effectLst/>
                <a:latin typeface="IRANSans"/>
              </a:rPr>
              <a:t>غلظت آلاینده‌ها در رسوبات بیشتر از محیط‌های دیگر خاکی است. </a:t>
            </a: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9</a:t>
            </a:fld>
            <a:endParaRPr lang="en-US"/>
          </a:p>
        </p:txBody>
      </p:sp>
    </p:spTree>
    <p:extLst>
      <p:ext uri="{BB962C8B-B14F-4D97-AF65-F5344CB8AC3E}">
        <p14:creationId xmlns:p14="http://schemas.microsoft.com/office/powerpoint/2010/main" val="4233421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b="0" i="0" dirty="0">
                <a:solidFill>
                  <a:srgbClr val="000000"/>
                </a:solidFill>
                <a:effectLst/>
                <a:latin typeface="IRANSans"/>
              </a:rPr>
              <a:t>در مقایسه، مقادیر متوسط ناشی از </a:t>
            </a:r>
            <a:r>
              <a:rPr lang="en-US" b="0" i="0" dirty="0">
                <a:solidFill>
                  <a:srgbClr val="000000"/>
                </a:solidFill>
                <a:effectLst/>
                <a:latin typeface="IRANSans"/>
              </a:rPr>
              <a:t>As، Cr، Cu، </a:t>
            </a:r>
            <a:r>
              <a:rPr lang="fa-IR" b="0" i="0" dirty="0">
                <a:solidFill>
                  <a:srgbClr val="000000"/>
                </a:solidFill>
                <a:effectLst/>
                <a:latin typeface="IRANSans"/>
              </a:rPr>
              <a:t>و </a:t>
            </a:r>
            <a:r>
              <a:rPr lang="en-US" b="0" i="0" dirty="0">
                <a:solidFill>
                  <a:srgbClr val="000000"/>
                </a:solidFill>
                <a:effectLst/>
                <a:latin typeface="IRANSans"/>
              </a:rPr>
              <a:t>Hg </a:t>
            </a:r>
            <a:r>
              <a:rPr lang="fa-IR" b="0" i="0" dirty="0">
                <a:solidFill>
                  <a:srgbClr val="000000"/>
                </a:solidFill>
                <a:effectLst/>
                <a:latin typeface="IRANSans"/>
              </a:rPr>
              <a:t>در هویکسی بین ۳۰ تا ۵۰ درصد بیشتر از غلظت های متوسط این آلاینده ها در رسوب در نه تالاب دیگر در چین، از جمله تالاب های استان گوانگشی بود </a:t>
            </a: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10</a:t>
            </a:fld>
            <a:endParaRPr lang="en-US"/>
          </a:p>
        </p:txBody>
      </p:sp>
    </p:spTree>
    <p:extLst>
      <p:ext uri="{BB962C8B-B14F-4D97-AF65-F5344CB8AC3E}">
        <p14:creationId xmlns:p14="http://schemas.microsoft.com/office/powerpoint/2010/main" val="2798535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fa-IR" b="0" i="0" dirty="0">
                <a:solidFill>
                  <a:srgbClr val="000000"/>
                </a:solidFill>
                <a:effectLst/>
                <a:latin typeface="IRANSans"/>
              </a:rPr>
              <a:t>به جز </a:t>
            </a:r>
            <a:r>
              <a:rPr lang="en-US" b="0" i="0" dirty="0">
                <a:solidFill>
                  <a:srgbClr val="000000"/>
                </a:solidFill>
                <a:effectLst/>
                <a:latin typeface="IRANSans"/>
              </a:rPr>
              <a:t>Cd </a:t>
            </a:r>
            <a:r>
              <a:rPr lang="fa-IR" b="0" i="0" dirty="0">
                <a:solidFill>
                  <a:srgbClr val="000000"/>
                </a:solidFill>
                <a:effectLst/>
                <a:latin typeface="IRANSans"/>
              </a:rPr>
              <a:t>در هفت محل و </a:t>
            </a:r>
            <a:r>
              <a:rPr lang="en-US" b="0" i="0" dirty="0">
                <a:solidFill>
                  <a:srgbClr val="000000"/>
                </a:solidFill>
                <a:effectLst/>
                <a:latin typeface="IRANSans"/>
              </a:rPr>
              <a:t>Hg </a:t>
            </a:r>
            <a:r>
              <a:rPr lang="fa-IR" b="0" i="0" dirty="0">
                <a:solidFill>
                  <a:srgbClr val="000000"/>
                </a:solidFill>
                <a:effectLst/>
                <a:latin typeface="IRANSans"/>
              </a:rPr>
              <a:t>در دو محل که مقادیر آن ها بیشتر از ۱.۰ بود، که به معنی آلودگی متوسط است.</a:t>
            </a:r>
          </a:p>
          <a:p>
            <a:pPr marL="171450" indent="-171450" algn="r" rtl="1">
              <a:buFont typeface="Arial" panose="020B0604020202020204" pitchFamily="34" charset="0"/>
              <a:buChar char="•"/>
            </a:pPr>
            <a:r>
              <a:rPr lang="fa-IR" b="0" i="0" dirty="0">
                <a:solidFill>
                  <a:srgbClr val="000000"/>
                </a:solidFill>
                <a:effectLst/>
                <a:latin typeface="IRANSans"/>
              </a:rPr>
              <a:t>نتیجه شاخص آلودگی مصنوعی نمرو (</a:t>
            </a:r>
            <a:r>
              <a:rPr lang="en-US" b="0" i="0" dirty="0">
                <a:solidFill>
                  <a:srgbClr val="000000"/>
                </a:solidFill>
                <a:effectLst/>
                <a:latin typeface="IRANSans"/>
              </a:rPr>
              <a:t>PN)، </a:t>
            </a:r>
            <a:r>
              <a:rPr lang="fa-IR" b="0" i="0" dirty="0">
                <a:solidFill>
                  <a:srgbClr val="000000"/>
                </a:solidFill>
                <a:effectLst/>
                <a:latin typeface="IRANSans"/>
              </a:rPr>
              <a:t>نشان داد که رودخانه، مرداب، دریاچه، و میدان تجاوز به طور متوسط با مقادیر </a:t>
            </a:r>
            <a:r>
              <a:rPr lang="en-US" b="0" i="0" dirty="0">
                <a:solidFill>
                  <a:srgbClr val="000000"/>
                </a:solidFill>
                <a:effectLst/>
                <a:latin typeface="IRANSans"/>
              </a:rPr>
              <a:t>PN </a:t>
            </a:r>
            <a:r>
              <a:rPr lang="fa-IR" b="0" i="0" dirty="0">
                <a:solidFill>
                  <a:srgbClr val="000000"/>
                </a:solidFill>
                <a:effectLst/>
                <a:latin typeface="IRANSans"/>
              </a:rPr>
              <a:t>بالاتر از ۲.۰ آلوده شدند، اما استخر ماهی، میدان ذرت، میدان شالیزاری، و گودال کشاورزی کمی با مقادیر </a:t>
            </a:r>
            <a:r>
              <a:rPr lang="en-US" b="0" i="0" dirty="0">
                <a:solidFill>
                  <a:srgbClr val="000000"/>
                </a:solidFill>
                <a:effectLst/>
                <a:latin typeface="IRANSans"/>
              </a:rPr>
              <a:t>PN </a:t>
            </a:r>
            <a:r>
              <a:rPr lang="fa-IR" b="0" i="0" dirty="0">
                <a:solidFill>
                  <a:srgbClr val="000000"/>
                </a:solidFill>
                <a:effectLst/>
                <a:latin typeface="IRANSans"/>
              </a:rPr>
              <a:t>بالاتر از ۱.۰ آلوده شدند.</a:t>
            </a:r>
          </a:p>
          <a:p>
            <a:pPr marL="171450" indent="-171450" algn="l" rtl="0">
              <a:buFont typeface="Arial" panose="020B0604020202020204" pitchFamily="34" charset="0"/>
              <a:buChar char="•"/>
            </a:pPr>
            <a:r>
              <a:rPr lang="en-US" b="0" i="0" dirty="0">
                <a:solidFill>
                  <a:srgbClr val="000000"/>
                </a:solidFill>
                <a:effectLst/>
                <a:latin typeface="IRANSans"/>
              </a:rPr>
              <a:t>Samples from the river and rape field were found to pose the highest ecological risk (300 ≤ RI &lt; 600), while in woodland, showed the lowest ecological risk (RI &lt; 150), and the rest posed a moderate risk (150 ≤ RI &lt; 300). According to the RI index, Cadmium was found to have a considerable potential ecological risk (80 ≤ </a:t>
            </a:r>
            <a:r>
              <a:rPr lang="en-US" b="0" i="0" dirty="0" err="1">
                <a:solidFill>
                  <a:srgbClr val="000000"/>
                </a:solidFill>
                <a:effectLst/>
                <a:latin typeface="IRANSans"/>
              </a:rPr>
              <a:t>Eir</a:t>
            </a:r>
            <a:r>
              <a:rPr lang="en-US" b="0" i="0" dirty="0">
                <a:solidFill>
                  <a:srgbClr val="000000"/>
                </a:solidFill>
                <a:effectLst/>
                <a:latin typeface="IRANSans"/>
              </a:rPr>
              <a:t> &lt; 160) in the river, marsh, lake, fish pond, maize field, paddy field, rape field, while moderate risk (40 ≤ </a:t>
            </a:r>
            <a:r>
              <a:rPr lang="en-US" b="0" i="0" dirty="0" err="1">
                <a:solidFill>
                  <a:srgbClr val="000000"/>
                </a:solidFill>
                <a:effectLst/>
                <a:latin typeface="IRANSans"/>
              </a:rPr>
              <a:t>Eir</a:t>
            </a:r>
            <a:r>
              <a:rPr lang="en-US" b="0" i="0" dirty="0">
                <a:solidFill>
                  <a:srgbClr val="000000"/>
                </a:solidFill>
                <a:effectLst/>
                <a:latin typeface="IRANSans"/>
              </a:rPr>
              <a:t> &lt; 80) in the agricultural ditch, vegetable field, and woodland. Also, Hg was shown to pose a high potential risk (</a:t>
            </a:r>
            <a:r>
              <a:rPr lang="en-US" b="0" i="0" dirty="0" err="1">
                <a:solidFill>
                  <a:srgbClr val="000000"/>
                </a:solidFill>
                <a:effectLst/>
                <a:latin typeface="IRANSans"/>
              </a:rPr>
              <a:t>Eir</a:t>
            </a:r>
            <a:r>
              <a:rPr lang="en-US" b="0" i="0" dirty="0">
                <a:solidFill>
                  <a:srgbClr val="000000"/>
                </a:solidFill>
                <a:effectLst/>
                <a:latin typeface="IRANSans"/>
              </a:rPr>
              <a:t> between 160 to 320) in the river, considerable risk (</a:t>
            </a:r>
            <a:r>
              <a:rPr lang="en-US" b="0" i="0" dirty="0" err="1">
                <a:solidFill>
                  <a:srgbClr val="000000"/>
                </a:solidFill>
                <a:effectLst/>
                <a:latin typeface="IRANSans"/>
              </a:rPr>
              <a:t>Eir</a:t>
            </a:r>
            <a:r>
              <a:rPr lang="en-US" b="0" i="0" dirty="0">
                <a:solidFill>
                  <a:srgbClr val="000000"/>
                </a:solidFill>
                <a:effectLst/>
                <a:latin typeface="IRANSans"/>
              </a:rPr>
              <a:t> between 80 to 160) in the marsh, maize field, and rape field, but moderate (40 ≤ </a:t>
            </a:r>
            <a:r>
              <a:rPr lang="en-US" b="0" i="0" dirty="0" err="1">
                <a:solidFill>
                  <a:srgbClr val="000000"/>
                </a:solidFill>
                <a:effectLst/>
                <a:latin typeface="IRANSans"/>
              </a:rPr>
              <a:t>Eir</a:t>
            </a:r>
            <a:r>
              <a:rPr lang="en-US" b="0" i="0" dirty="0">
                <a:solidFill>
                  <a:srgbClr val="000000"/>
                </a:solidFill>
                <a:effectLst/>
                <a:latin typeface="IRANSans"/>
              </a:rPr>
              <a:t> &lt; 80) in the rest of the </a:t>
            </a:r>
            <a:r>
              <a:rPr lang="en-US" b="0" i="0" dirty="0" err="1">
                <a:solidFill>
                  <a:srgbClr val="000000"/>
                </a:solidFill>
                <a:effectLst/>
                <a:latin typeface="IRANSans"/>
              </a:rPr>
              <a:t>landuse</a:t>
            </a:r>
            <a:r>
              <a:rPr lang="en-US" b="0" i="0" dirty="0">
                <a:solidFill>
                  <a:srgbClr val="000000"/>
                </a:solidFill>
                <a:effectLst/>
                <a:latin typeface="IRANSans"/>
              </a:rPr>
              <a:t> types. In addition, all other heavy metals posed a low potential risk (</a:t>
            </a:r>
            <a:r>
              <a:rPr lang="en-US" b="0" i="0" dirty="0" err="1">
                <a:solidFill>
                  <a:srgbClr val="000000"/>
                </a:solidFill>
                <a:effectLst/>
                <a:latin typeface="IRANSans"/>
              </a:rPr>
              <a:t>Eir</a:t>
            </a:r>
            <a:r>
              <a:rPr lang="en-US" b="0" i="0" dirty="0">
                <a:solidFill>
                  <a:srgbClr val="000000"/>
                </a:solidFill>
                <a:effectLst/>
                <a:latin typeface="IRANSans"/>
              </a:rPr>
              <a:t> &lt; 40) in different landscapes.</a:t>
            </a: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11</a:t>
            </a:fld>
            <a:endParaRPr lang="en-US"/>
          </a:p>
        </p:txBody>
      </p:sp>
    </p:spTree>
    <p:extLst>
      <p:ext uri="{BB962C8B-B14F-4D97-AF65-F5344CB8AC3E}">
        <p14:creationId xmlns:p14="http://schemas.microsoft.com/office/powerpoint/2010/main" val="2104152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fa-IR" b="0" i="0" dirty="0">
                <a:solidFill>
                  <a:srgbClr val="000000"/>
                </a:solidFill>
                <a:effectLst/>
                <a:latin typeface="IRANSans"/>
              </a:rPr>
              <a:t>به جز </a:t>
            </a:r>
            <a:r>
              <a:rPr lang="en-US" b="0" i="0" dirty="0">
                <a:solidFill>
                  <a:srgbClr val="000000"/>
                </a:solidFill>
                <a:effectLst/>
                <a:latin typeface="IRANSans"/>
              </a:rPr>
              <a:t>Cd </a:t>
            </a:r>
            <a:r>
              <a:rPr lang="fa-IR" b="0" i="0" dirty="0">
                <a:solidFill>
                  <a:srgbClr val="000000"/>
                </a:solidFill>
                <a:effectLst/>
                <a:latin typeface="IRANSans"/>
              </a:rPr>
              <a:t>در هفت محل و </a:t>
            </a:r>
            <a:r>
              <a:rPr lang="en-US" b="0" i="0" dirty="0">
                <a:solidFill>
                  <a:srgbClr val="000000"/>
                </a:solidFill>
                <a:effectLst/>
                <a:latin typeface="IRANSans"/>
              </a:rPr>
              <a:t>Hg </a:t>
            </a:r>
            <a:r>
              <a:rPr lang="fa-IR" b="0" i="0" dirty="0">
                <a:solidFill>
                  <a:srgbClr val="000000"/>
                </a:solidFill>
                <a:effectLst/>
                <a:latin typeface="IRANSans"/>
              </a:rPr>
              <a:t>در دو محل که مقادیر آن ها بیشتر از ۱.۰ بود، که به معنی آلودگی متوسط است.</a:t>
            </a:r>
          </a:p>
          <a:p>
            <a:pPr marL="171450" indent="-171450" algn="r" rtl="1">
              <a:buFont typeface="Arial" panose="020B0604020202020204" pitchFamily="34" charset="0"/>
              <a:buChar char="•"/>
            </a:pPr>
            <a:r>
              <a:rPr lang="fa-IR" b="0" i="0" dirty="0">
                <a:solidFill>
                  <a:srgbClr val="000000"/>
                </a:solidFill>
                <a:effectLst/>
                <a:latin typeface="IRANSans"/>
              </a:rPr>
              <a:t>نتیجه شاخص آلودگی مصنوعی نمرو (</a:t>
            </a:r>
            <a:r>
              <a:rPr lang="en-US" b="0" i="0" dirty="0">
                <a:solidFill>
                  <a:srgbClr val="000000"/>
                </a:solidFill>
                <a:effectLst/>
                <a:latin typeface="IRANSans"/>
              </a:rPr>
              <a:t>PN)، </a:t>
            </a:r>
            <a:r>
              <a:rPr lang="fa-IR" b="0" i="0" dirty="0">
                <a:solidFill>
                  <a:srgbClr val="000000"/>
                </a:solidFill>
                <a:effectLst/>
                <a:latin typeface="IRANSans"/>
              </a:rPr>
              <a:t>نشان داد که رودخانه، مرداب، دریاچه، و میدان تجاوز به طور متوسط با مقادیر </a:t>
            </a:r>
            <a:r>
              <a:rPr lang="en-US" b="0" i="0" dirty="0">
                <a:solidFill>
                  <a:srgbClr val="000000"/>
                </a:solidFill>
                <a:effectLst/>
                <a:latin typeface="IRANSans"/>
              </a:rPr>
              <a:t>PN </a:t>
            </a:r>
            <a:r>
              <a:rPr lang="fa-IR" b="0" i="0" dirty="0">
                <a:solidFill>
                  <a:srgbClr val="000000"/>
                </a:solidFill>
                <a:effectLst/>
                <a:latin typeface="IRANSans"/>
              </a:rPr>
              <a:t>بالاتر از ۲.۰ آلوده شدند، اما استخر ماهی، میدان ذرت، میدان شالیزاری، و گودال کشاورزی کمی با مقادیر </a:t>
            </a:r>
            <a:r>
              <a:rPr lang="en-US" b="0" i="0" dirty="0">
                <a:solidFill>
                  <a:srgbClr val="000000"/>
                </a:solidFill>
                <a:effectLst/>
                <a:latin typeface="IRANSans"/>
              </a:rPr>
              <a:t>PN </a:t>
            </a:r>
            <a:r>
              <a:rPr lang="fa-IR" b="0" i="0" dirty="0">
                <a:solidFill>
                  <a:srgbClr val="000000"/>
                </a:solidFill>
                <a:effectLst/>
                <a:latin typeface="IRANSans"/>
              </a:rPr>
              <a:t>بالاتر از ۱.۰ آلوده شدند.</a:t>
            </a:r>
          </a:p>
          <a:p>
            <a:pPr marL="171450" indent="-171450" algn="l" rtl="0">
              <a:buFont typeface="Arial" panose="020B0604020202020204" pitchFamily="34" charset="0"/>
              <a:buChar char="•"/>
            </a:pPr>
            <a:r>
              <a:rPr lang="en-US" b="0" i="0" dirty="0">
                <a:solidFill>
                  <a:srgbClr val="000000"/>
                </a:solidFill>
                <a:effectLst/>
                <a:latin typeface="IRANSans"/>
              </a:rPr>
              <a:t>Samples from the river and rape field were found to pose the highest ecological risk (300 ≤ RI &lt; 600), while in woodland, showed the lowest ecological risk (RI &lt; 150), and the rest posed a moderate risk (150 ≤ RI &lt; 300). According to the RI index, Cadmium was found to have a considerable potential ecological risk (80 ≤ </a:t>
            </a:r>
            <a:r>
              <a:rPr lang="en-US" b="0" i="0" dirty="0" err="1">
                <a:solidFill>
                  <a:srgbClr val="000000"/>
                </a:solidFill>
                <a:effectLst/>
                <a:latin typeface="IRANSans"/>
              </a:rPr>
              <a:t>Eir</a:t>
            </a:r>
            <a:r>
              <a:rPr lang="en-US" b="0" i="0" dirty="0">
                <a:solidFill>
                  <a:srgbClr val="000000"/>
                </a:solidFill>
                <a:effectLst/>
                <a:latin typeface="IRANSans"/>
              </a:rPr>
              <a:t> &lt; 160) in the river, marsh, lake, fish pond, maize field, paddy field, rape field, while moderate risk (40 ≤ </a:t>
            </a:r>
            <a:r>
              <a:rPr lang="en-US" b="0" i="0" dirty="0" err="1">
                <a:solidFill>
                  <a:srgbClr val="000000"/>
                </a:solidFill>
                <a:effectLst/>
                <a:latin typeface="IRANSans"/>
              </a:rPr>
              <a:t>Eir</a:t>
            </a:r>
            <a:r>
              <a:rPr lang="en-US" b="0" i="0" dirty="0">
                <a:solidFill>
                  <a:srgbClr val="000000"/>
                </a:solidFill>
                <a:effectLst/>
                <a:latin typeface="IRANSans"/>
              </a:rPr>
              <a:t> &lt; 80) in the agricultural ditch, vegetable field, and woodland. Also, Hg was shown to pose a high potential risk (</a:t>
            </a:r>
            <a:r>
              <a:rPr lang="en-US" b="0" i="0" dirty="0" err="1">
                <a:solidFill>
                  <a:srgbClr val="000000"/>
                </a:solidFill>
                <a:effectLst/>
                <a:latin typeface="IRANSans"/>
              </a:rPr>
              <a:t>Eir</a:t>
            </a:r>
            <a:r>
              <a:rPr lang="en-US" b="0" i="0" dirty="0">
                <a:solidFill>
                  <a:srgbClr val="000000"/>
                </a:solidFill>
                <a:effectLst/>
                <a:latin typeface="IRANSans"/>
              </a:rPr>
              <a:t> between 160 to 320) in the river, considerable risk (</a:t>
            </a:r>
            <a:r>
              <a:rPr lang="en-US" b="0" i="0" dirty="0" err="1">
                <a:solidFill>
                  <a:srgbClr val="000000"/>
                </a:solidFill>
                <a:effectLst/>
                <a:latin typeface="IRANSans"/>
              </a:rPr>
              <a:t>Eir</a:t>
            </a:r>
            <a:r>
              <a:rPr lang="en-US" b="0" i="0" dirty="0">
                <a:solidFill>
                  <a:srgbClr val="000000"/>
                </a:solidFill>
                <a:effectLst/>
                <a:latin typeface="IRANSans"/>
              </a:rPr>
              <a:t> between 80 to 160) in the marsh, maize field, and rape field, but moderate (40 ≤ </a:t>
            </a:r>
            <a:r>
              <a:rPr lang="en-US" b="0" i="0" dirty="0" err="1">
                <a:solidFill>
                  <a:srgbClr val="000000"/>
                </a:solidFill>
                <a:effectLst/>
                <a:latin typeface="IRANSans"/>
              </a:rPr>
              <a:t>Eir</a:t>
            </a:r>
            <a:r>
              <a:rPr lang="en-US" b="0" i="0" dirty="0">
                <a:solidFill>
                  <a:srgbClr val="000000"/>
                </a:solidFill>
                <a:effectLst/>
                <a:latin typeface="IRANSans"/>
              </a:rPr>
              <a:t> &lt; 80) in the rest of the </a:t>
            </a:r>
            <a:r>
              <a:rPr lang="en-US" b="0" i="0" dirty="0" err="1">
                <a:solidFill>
                  <a:srgbClr val="000000"/>
                </a:solidFill>
                <a:effectLst/>
                <a:latin typeface="IRANSans"/>
              </a:rPr>
              <a:t>landuse</a:t>
            </a:r>
            <a:r>
              <a:rPr lang="en-US" b="0" i="0" dirty="0">
                <a:solidFill>
                  <a:srgbClr val="000000"/>
                </a:solidFill>
                <a:effectLst/>
                <a:latin typeface="IRANSans"/>
              </a:rPr>
              <a:t> types. In addition, all other heavy metals posed a low potential risk (</a:t>
            </a:r>
            <a:r>
              <a:rPr lang="en-US" b="0" i="0" dirty="0" err="1">
                <a:solidFill>
                  <a:srgbClr val="000000"/>
                </a:solidFill>
                <a:effectLst/>
                <a:latin typeface="IRANSans"/>
              </a:rPr>
              <a:t>Eir</a:t>
            </a:r>
            <a:r>
              <a:rPr lang="en-US" b="0" i="0" dirty="0">
                <a:solidFill>
                  <a:srgbClr val="000000"/>
                </a:solidFill>
                <a:effectLst/>
                <a:latin typeface="IRANSans"/>
              </a:rPr>
              <a:t> &lt; 40) in different landscapes.</a:t>
            </a:r>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12</a:t>
            </a:fld>
            <a:endParaRPr lang="en-US"/>
          </a:p>
        </p:txBody>
      </p:sp>
    </p:spTree>
    <p:extLst>
      <p:ext uri="{BB962C8B-B14F-4D97-AF65-F5344CB8AC3E}">
        <p14:creationId xmlns:p14="http://schemas.microsoft.com/office/powerpoint/2010/main" val="4064415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آب تالاب کاملا با خلیج فارس آمیخته است و رودخانه مهران در بخش شرقی كه به آن میریزد، تأثیر زیادی در افزایش یا كاهش آب خور ندارد.</a:t>
            </a:r>
          </a:p>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14</a:t>
            </a:fld>
            <a:endParaRPr lang="en-US"/>
          </a:p>
        </p:txBody>
      </p:sp>
    </p:spTree>
    <p:extLst>
      <p:ext uri="{BB962C8B-B14F-4D97-AF65-F5344CB8AC3E}">
        <p14:creationId xmlns:p14="http://schemas.microsoft.com/office/powerpoint/2010/main" val="2580040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7B693C97-B369-4E81-BABE-38DCBE100E2F}" type="slidenum">
              <a:rPr lang="en-US" smtClean="0"/>
              <a:t>15</a:t>
            </a:fld>
            <a:endParaRPr lang="en-US"/>
          </a:p>
        </p:txBody>
      </p:sp>
    </p:spTree>
    <p:extLst>
      <p:ext uri="{BB962C8B-B14F-4D97-AF65-F5344CB8AC3E}">
        <p14:creationId xmlns:p14="http://schemas.microsoft.com/office/powerpoint/2010/main" val="3834574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75700-6F2A-9354-5013-BFADB54499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885D6D-4B8B-342A-D0A7-766D6CD069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7FB82C8-8EFC-63E9-14CE-7611131DDF4F}"/>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5" name="Footer Placeholder 4">
            <a:extLst>
              <a:ext uri="{FF2B5EF4-FFF2-40B4-BE49-F238E27FC236}">
                <a16:creationId xmlns:a16="http://schemas.microsoft.com/office/drawing/2014/main" id="{29CF7D03-C8B7-EE67-D573-725818983B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0F78D4-D31E-F33D-77CA-BDE115B7AF1F}"/>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3045983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3979D-FC84-9E57-B116-ABD31B2A42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01F20E-9FA7-C604-A26E-3CA050F087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A78E77-21D6-6530-16C4-A38361478E0F}"/>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5" name="Footer Placeholder 4">
            <a:extLst>
              <a:ext uri="{FF2B5EF4-FFF2-40B4-BE49-F238E27FC236}">
                <a16:creationId xmlns:a16="http://schemas.microsoft.com/office/drawing/2014/main" id="{55A2D64B-E412-031F-1634-EFD99B37A3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CF6A80-9DBA-E1F1-D137-F1C3A59D2DC6}"/>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3962113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1806E6-C94D-5DED-0EFD-BC29D57977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67FB474-8FAF-F098-2AD4-90BA75BBD8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5383D2-A645-D17B-6477-8737794AE824}"/>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5" name="Footer Placeholder 4">
            <a:extLst>
              <a:ext uri="{FF2B5EF4-FFF2-40B4-BE49-F238E27FC236}">
                <a16:creationId xmlns:a16="http://schemas.microsoft.com/office/drawing/2014/main" id="{826DC3FA-DA27-2CC5-4039-2B470B75E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C4B6AB-7F89-15DC-CE80-6989F213440A}"/>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4210315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4F94-5206-6E74-ADD8-FF786B0234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3F6B3A-2189-F407-E8D4-48A5E47FD6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3C1AB9-CB73-9C53-B411-6711F4C49DD4}"/>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5" name="Footer Placeholder 4">
            <a:extLst>
              <a:ext uri="{FF2B5EF4-FFF2-40B4-BE49-F238E27FC236}">
                <a16:creationId xmlns:a16="http://schemas.microsoft.com/office/drawing/2014/main" id="{8D242B93-6DF1-1D0B-CF07-8DCFC761D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160991-DCD9-5F78-ABC2-11C70209A031}"/>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1223396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98E6B-B683-C156-4C30-52D55DFB0B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9145B3-688E-147D-4243-892AFDC13FE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676CB8-0943-30D7-CB60-AA2086E14592}"/>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5" name="Footer Placeholder 4">
            <a:extLst>
              <a:ext uri="{FF2B5EF4-FFF2-40B4-BE49-F238E27FC236}">
                <a16:creationId xmlns:a16="http://schemas.microsoft.com/office/drawing/2014/main" id="{05D582AB-59AE-DBFD-1BB3-A84FEB3BB6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F0BDDB-0707-3BB3-CEBB-DD42362535C4}"/>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1412430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D1735-FBD3-CE16-847B-99878D80D7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2D5717-5CAE-7879-C981-CAA39DE553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2A56AA-9674-F0DE-DD74-CD33FDCC1BB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A66A2ED-94E3-DC70-0519-4E08AEB4C05D}"/>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6" name="Footer Placeholder 5">
            <a:extLst>
              <a:ext uri="{FF2B5EF4-FFF2-40B4-BE49-F238E27FC236}">
                <a16:creationId xmlns:a16="http://schemas.microsoft.com/office/drawing/2014/main" id="{8FF80D73-9CB0-E672-0892-EB68EDDC97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A067E6-4181-BB0B-F304-91989DBA7978}"/>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1999015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4BD79-4CD0-8EC8-8AC4-CA3A42C402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EE0EC1-F20D-E804-0105-2FF08C342B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4117C8-A3C6-B8B9-977C-2B21C015F9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650A3B7-DC34-E222-FD01-41C2CB755F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5201FE-12DD-9A03-C068-15974838F5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825EDE-C2E6-6E6A-1CAF-3BE3EA4E89DE}"/>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8" name="Footer Placeholder 7">
            <a:extLst>
              <a:ext uri="{FF2B5EF4-FFF2-40B4-BE49-F238E27FC236}">
                <a16:creationId xmlns:a16="http://schemas.microsoft.com/office/drawing/2014/main" id="{47D7238B-DD6D-58FF-B807-972C40809E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6C4B78-02D3-C620-FC27-42BC3A502390}"/>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114134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79377-3344-CF0B-6D90-255D31297C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702DFC2-710A-83BB-DC86-D294572E1EC1}"/>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4" name="Footer Placeholder 3">
            <a:extLst>
              <a:ext uri="{FF2B5EF4-FFF2-40B4-BE49-F238E27FC236}">
                <a16:creationId xmlns:a16="http://schemas.microsoft.com/office/drawing/2014/main" id="{DCDB989C-7EAB-E0F8-CE81-2075FA47831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E3A8FC8-7F1A-515D-709F-56BA62D05A39}"/>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2561766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B28377-E9C7-412B-553C-B52871B3F8BE}"/>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3" name="Footer Placeholder 2">
            <a:extLst>
              <a:ext uri="{FF2B5EF4-FFF2-40B4-BE49-F238E27FC236}">
                <a16:creationId xmlns:a16="http://schemas.microsoft.com/office/drawing/2014/main" id="{62DDC385-665A-3082-2634-D6B684908D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C56840-BE27-FC54-4017-B441F36F8B81}"/>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317933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5B498-3275-58B6-E4FD-3AFF226DDE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FF698C-3E40-3635-E118-B89DC6D928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BE734D-77AB-ADEA-4CA4-2421775109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8302E5-0C78-AA51-65F6-0A5E1DA9C403}"/>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6" name="Footer Placeholder 5">
            <a:extLst>
              <a:ext uri="{FF2B5EF4-FFF2-40B4-BE49-F238E27FC236}">
                <a16:creationId xmlns:a16="http://schemas.microsoft.com/office/drawing/2014/main" id="{3D4530AB-2A09-3E5C-D5D5-47EACF7DF6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A64E6D-941A-070F-A215-3F0288F968E2}"/>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1059262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950C-4D37-4E5D-4D6E-FFD67914A7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DC36F0B-A968-935C-D55B-BCB87EC7F5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AFFE75-5D2E-917A-FFEE-1D5070BE80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4F9028-426F-BD4E-E145-7B95995D7297}"/>
              </a:ext>
            </a:extLst>
          </p:cNvPr>
          <p:cNvSpPr>
            <a:spLocks noGrp="1"/>
          </p:cNvSpPr>
          <p:nvPr>
            <p:ph type="dt" sz="half" idx="10"/>
          </p:nvPr>
        </p:nvSpPr>
        <p:spPr/>
        <p:txBody>
          <a:bodyPr/>
          <a:lstStyle/>
          <a:p>
            <a:fld id="{F4F52677-A361-413F-B993-5F306073CE50}" type="datetimeFigureOut">
              <a:rPr lang="en-US" smtClean="0"/>
              <a:t>5/27/2023</a:t>
            </a:fld>
            <a:endParaRPr lang="en-US"/>
          </a:p>
        </p:txBody>
      </p:sp>
      <p:sp>
        <p:nvSpPr>
          <p:cNvPr id="6" name="Footer Placeholder 5">
            <a:extLst>
              <a:ext uri="{FF2B5EF4-FFF2-40B4-BE49-F238E27FC236}">
                <a16:creationId xmlns:a16="http://schemas.microsoft.com/office/drawing/2014/main" id="{A8C8E3F9-FF18-9D0D-CB49-40D0ADE3D5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29A78E-BDB3-4607-7C23-BA714178CBA5}"/>
              </a:ext>
            </a:extLst>
          </p:cNvPr>
          <p:cNvSpPr>
            <a:spLocks noGrp="1"/>
          </p:cNvSpPr>
          <p:nvPr>
            <p:ph type="sldNum" sz="quarter" idx="12"/>
          </p:nvPr>
        </p:nvSpPr>
        <p:spPr/>
        <p:txBody>
          <a:bodyPr/>
          <a:lstStyle/>
          <a:p>
            <a:fld id="{3D36ED2F-4B2C-4E0B-A764-D472635058B1}" type="slidenum">
              <a:rPr lang="en-US" smtClean="0"/>
              <a:t>‹#›</a:t>
            </a:fld>
            <a:endParaRPr lang="en-US"/>
          </a:p>
        </p:txBody>
      </p:sp>
    </p:spTree>
    <p:extLst>
      <p:ext uri="{BB962C8B-B14F-4D97-AF65-F5344CB8AC3E}">
        <p14:creationId xmlns:p14="http://schemas.microsoft.com/office/powerpoint/2010/main" val="299334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C76A4A-DE09-7FE8-4EA7-2D04327FC9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DCF420-9233-C1BA-B527-69BE728ADE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9F21BF-09FD-9AE7-54F9-2083C46B6E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F52677-A361-413F-B993-5F306073CE50}" type="datetimeFigureOut">
              <a:rPr lang="en-US" smtClean="0"/>
              <a:t>5/27/2023</a:t>
            </a:fld>
            <a:endParaRPr lang="en-US"/>
          </a:p>
        </p:txBody>
      </p:sp>
      <p:sp>
        <p:nvSpPr>
          <p:cNvPr id="5" name="Footer Placeholder 4">
            <a:extLst>
              <a:ext uri="{FF2B5EF4-FFF2-40B4-BE49-F238E27FC236}">
                <a16:creationId xmlns:a16="http://schemas.microsoft.com/office/drawing/2014/main" id="{43AA3C62-1830-CED8-CDA1-2075FBB463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FC9B37-FD16-D58E-0F06-6D4188D011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6ED2F-4B2C-4E0B-A764-D472635058B1}" type="slidenum">
              <a:rPr lang="en-US" smtClean="0"/>
              <a:t>‹#›</a:t>
            </a:fld>
            <a:endParaRPr lang="en-US"/>
          </a:p>
        </p:txBody>
      </p:sp>
    </p:spTree>
    <p:extLst>
      <p:ext uri="{BB962C8B-B14F-4D97-AF65-F5344CB8AC3E}">
        <p14:creationId xmlns:p14="http://schemas.microsoft.com/office/powerpoint/2010/main" val="1861926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tmp"/></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tmp"/></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1.tmp"/><Relationship Id="rId4" Type="http://schemas.openxmlformats.org/officeDocument/2006/relationships/image" Target="../media/image20.tmp"/></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2.tmp"/></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tmp"/><Relationship Id="rId5" Type="http://schemas.openxmlformats.org/officeDocument/2006/relationships/image" Target="../media/image7.tmp"/><Relationship Id="rId4" Type="http://schemas.openxmlformats.org/officeDocument/2006/relationships/image" Target="../media/image6.tmp"/></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rotWithShape="1">
          <a:blip r:embed="rId2">
            <a:extLst>
              <a:ext uri="{28A0092B-C50C-407E-A947-70E740481C1C}">
                <a14:useLocalDpi xmlns:a14="http://schemas.microsoft.com/office/drawing/2010/main" val="0"/>
              </a:ext>
            </a:extLst>
          </a:blip>
          <a:srcRect t="7802" b="7802"/>
          <a:stretch/>
        </p:blipFill>
        <p:spPr>
          <a:xfrm>
            <a:off x="0" y="0"/>
            <a:ext cx="12192000" cy="6858000"/>
          </a:xfrm>
          <a:prstGeom prst="rect">
            <a:avLst/>
          </a:prstGeom>
        </p:spPr>
      </p:pic>
      <p:sp>
        <p:nvSpPr>
          <p:cNvPr id="7" name="TextBox 6">
            <a:extLst>
              <a:ext uri="{FF2B5EF4-FFF2-40B4-BE49-F238E27FC236}">
                <a16:creationId xmlns:a16="http://schemas.microsoft.com/office/drawing/2014/main" id="{C4055546-7C56-D0F3-BC53-30949518099A}"/>
              </a:ext>
            </a:extLst>
          </p:cNvPr>
          <p:cNvSpPr txBox="1"/>
          <p:nvPr/>
        </p:nvSpPr>
        <p:spPr>
          <a:xfrm>
            <a:off x="1285876" y="3639235"/>
            <a:ext cx="9620249" cy="1535036"/>
          </a:xfrm>
          <a:prstGeom prst="rect">
            <a:avLst/>
          </a:prstGeom>
          <a:solidFill>
            <a:srgbClr val="00B050"/>
          </a:solidFill>
        </p:spPr>
        <p:txBody>
          <a:bodyPr wrap="square">
            <a:spAutoFit/>
          </a:bodyPr>
          <a:lstStyle/>
          <a:p>
            <a:pPr algn="r" rtl="1">
              <a:lnSpc>
                <a:spcPct val="150000"/>
              </a:lnSpc>
            </a:pPr>
            <a:r>
              <a:rPr lang="fa-IR" sz="2800" dirty="0">
                <a:solidFill>
                  <a:schemeClr val="bg1"/>
                </a:solidFill>
                <a:latin typeface="Anjoman Black" panose="00000A00000000000000" pitchFamily="2" charset="-78"/>
                <a:cs typeface="Anjoman Black" panose="00000A00000000000000" pitchFamily="2" charset="-78"/>
              </a:rPr>
              <a:t>تحلیل ریسک استفاده از پساب تصفیه خانه به منظور احیا تالاب</a:t>
            </a:r>
            <a:endParaRPr lang="en-US" sz="2800" dirty="0">
              <a:solidFill>
                <a:schemeClr val="bg1"/>
              </a:solidFill>
              <a:latin typeface="Anjoman Black" panose="00000A00000000000000" pitchFamily="2" charset="-78"/>
              <a:cs typeface="Anjoman Black" panose="00000A00000000000000" pitchFamily="2" charset="-78"/>
            </a:endParaRPr>
          </a:p>
          <a:p>
            <a:pPr algn="r" rtl="1">
              <a:lnSpc>
                <a:spcPct val="150000"/>
              </a:lnSpc>
            </a:pPr>
            <a:r>
              <a:rPr lang="fa-IR" dirty="0">
                <a:solidFill>
                  <a:schemeClr val="bg1"/>
                </a:solidFill>
                <a:latin typeface="Anjoman Black" panose="00000A00000000000000" pitchFamily="2" charset="-78"/>
                <a:cs typeface="Anjoman Black" panose="00000A00000000000000" pitchFamily="2" charset="-78"/>
              </a:rPr>
              <a:t>درس:</a:t>
            </a:r>
            <a:r>
              <a:rPr lang="fa-IR" dirty="0">
                <a:solidFill>
                  <a:schemeClr val="bg1"/>
                </a:solidFill>
                <a:latin typeface="Anjoman Bold" panose="00000800000000000000" pitchFamily="2" charset="-78"/>
                <a:cs typeface="Anjoman Bold" panose="00000800000000000000" pitchFamily="2" charset="-78"/>
              </a:rPr>
              <a:t> استفاده از آب‌های نامتعارف </a:t>
            </a:r>
          </a:p>
          <a:p>
            <a:pPr algn="r" rtl="1">
              <a:lnSpc>
                <a:spcPct val="150000"/>
              </a:lnSpc>
            </a:pPr>
            <a:r>
              <a:rPr lang="fa-IR" dirty="0">
                <a:solidFill>
                  <a:schemeClr val="bg1"/>
                </a:solidFill>
                <a:latin typeface="Anjoman Black" panose="00000A00000000000000" pitchFamily="2" charset="-78"/>
                <a:cs typeface="Anjoman Black" panose="00000A00000000000000" pitchFamily="2" charset="-78"/>
              </a:rPr>
              <a:t>ارائه دهنده: </a:t>
            </a:r>
            <a:r>
              <a:rPr lang="fa-IR" dirty="0">
                <a:solidFill>
                  <a:schemeClr val="bg1"/>
                </a:solidFill>
                <a:latin typeface="Anjoman Bold" panose="00000800000000000000" pitchFamily="2" charset="-78"/>
                <a:cs typeface="Anjoman Bold" panose="00000800000000000000" pitchFamily="2" charset="-78"/>
              </a:rPr>
              <a:t>رضا دلباز </a:t>
            </a:r>
            <a:endParaRPr lang="en-US" dirty="0">
              <a:solidFill>
                <a:schemeClr val="bg1"/>
              </a:solidFill>
              <a:latin typeface="Anjoman Bold" panose="00000800000000000000" pitchFamily="2" charset="-78"/>
              <a:cs typeface="Anjoman Bold" panose="00000800000000000000" pitchFamily="2" charset="-78"/>
            </a:endParaRPr>
          </a:p>
        </p:txBody>
      </p:sp>
      <p:sp>
        <p:nvSpPr>
          <p:cNvPr id="8" name="TextBox 7">
            <a:extLst>
              <a:ext uri="{FF2B5EF4-FFF2-40B4-BE49-F238E27FC236}">
                <a16:creationId xmlns:a16="http://schemas.microsoft.com/office/drawing/2014/main" id="{BA71123A-2A64-15B3-D815-1E8142F8D183}"/>
              </a:ext>
            </a:extLst>
          </p:cNvPr>
          <p:cNvSpPr txBox="1"/>
          <p:nvPr/>
        </p:nvSpPr>
        <p:spPr>
          <a:xfrm>
            <a:off x="1285875" y="5174271"/>
            <a:ext cx="1058303" cy="369332"/>
          </a:xfrm>
          <a:prstGeom prst="rect">
            <a:avLst/>
          </a:prstGeom>
          <a:solidFill>
            <a:schemeClr val="bg1"/>
          </a:solidFill>
        </p:spPr>
        <p:txBody>
          <a:bodyPr wrap="square" rtlCol="0">
            <a:spAutoFit/>
          </a:bodyPr>
          <a:lstStyle/>
          <a:p>
            <a:pPr algn="r" rtl="1"/>
            <a:r>
              <a:rPr lang="fa-IR" dirty="0">
                <a:solidFill>
                  <a:srgbClr val="00B050"/>
                </a:solidFill>
                <a:latin typeface="Anjoman Regular" panose="00000500000000000000" pitchFamily="2" charset="-78"/>
                <a:cs typeface="Anjoman Regular" panose="00000500000000000000" pitchFamily="2" charset="-78"/>
              </a:rPr>
              <a:t>بهار 1402</a:t>
            </a:r>
            <a:endParaRPr lang="en-US" dirty="0">
              <a:solidFill>
                <a:srgbClr val="00B050"/>
              </a:solidFill>
              <a:latin typeface="Anjoman Regular" panose="00000500000000000000" pitchFamily="2" charset="-78"/>
              <a:cs typeface="Anjoman Regular" panose="00000500000000000000" pitchFamily="2" charset="-78"/>
            </a:endParaRPr>
          </a:p>
        </p:txBody>
      </p:sp>
    </p:spTree>
    <p:extLst>
      <p:ext uri="{BB962C8B-B14F-4D97-AF65-F5344CB8AC3E}">
        <p14:creationId xmlns:p14="http://schemas.microsoft.com/office/powerpoint/2010/main" val="1431542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E8D46B-8433-4E2F-F035-27EF5784D27A}"/>
              </a:ext>
            </a:extLst>
          </p:cNvPr>
          <p:cNvPicPr>
            <a:picLocks noChangeAspect="1"/>
          </p:cNvPicPr>
          <p:nvPr/>
        </p:nvPicPr>
        <p:blipFill rotWithShape="1">
          <a:blip r:embed="rId3">
            <a:extLst>
              <a:ext uri="{28A0092B-C50C-407E-A947-70E740481C1C}">
                <a14:useLocalDpi xmlns:a14="http://schemas.microsoft.com/office/drawing/2010/main" val="0"/>
              </a:ext>
            </a:extLst>
          </a:blip>
          <a:srcRect l="20792" t="25382" b="7858"/>
          <a:stretch/>
        </p:blipFill>
        <p:spPr>
          <a:xfrm>
            <a:off x="1" y="0"/>
            <a:ext cx="12191999" cy="6857999"/>
          </a:xfrm>
          <a:prstGeom prst="rect">
            <a:avLst/>
          </a:prstGeom>
        </p:spPr>
      </p:pic>
      <p:sp>
        <p:nvSpPr>
          <p:cNvPr id="10" name="TextBox 9">
            <a:extLst>
              <a:ext uri="{FF2B5EF4-FFF2-40B4-BE49-F238E27FC236}">
                <a16:creationId xmlns:a16="http://schemas.microsoft.com/office/drawing/2014/main" id="{9668C6EE-BC55-7036-6B43-AAA88B5828AF}"/>
              </a:ext>
            </a:extLst>
          </p:cNvPr>
          <p:cNvSpPr txBox="1"/>
          <p:nvPr/>
        </p:nvSpPr>
        <p:spPr>
          <a:xfrm>
            <a:off x="9971313" y="400050"/>
            <a:ext cx="2220687" cy="523220"/>
          </a:xfrm>
          <a:prstGeom prst="rect">
            <a:avLst/>
          </a:prstGeom>
          <a:noFill/>
        </p:spPr>
        <p:txBody>
          <a:bodyPr wrap="square" rtlCol="0">
            <a:spAutoFit/>
          </a:bodyPr>
          <a:lstStyle/>
          <a:p>
            <a:pPr algn="r" rtl="1"/>
            <a:r>
              <a:rPr lang="fa-IR" sz="2800" dirty="0">
                <a:solidFill>
                  <a:schemeClr val="bg1"/>
                </a:solidFill>
                <a:latin typeface="Anjoman Heavy" panose="00000A00000000000000" pitchFamily="2" charset="-78"/>
                <a:cs typeface="Anjoman Heavy" panose="00000A00000000000000" pitchFamily="2" charset="-78"/>
              </a:rPr>
              <a:t>نتایج و بحث</a:t>
            </a:r>
            <a:endParaRPr lang="en-US" sz="2800" dirty="0">
              <a:solidFill>
                <a:schemeClr val="bg1"/>
              </a:solidFill>
              <a:latin typeface="Anjoman Heavy" panose="00000A00000000000000" pitchFamily="2" charset="-78"/>
              <a:cs typeface="Anjoman Heavy" panose="00000A00000000000000" pitchFamily="2" charset="-78"/>
            </a:endParaRPr>
          </a:p>
        </p:txBody>
      </p:sp>
      <p:pic>
        <p:nvPicPr>
          <p:cNvPr id="3" name="Picture 2">
            <a:extLst>
              <a:ext uri="{FF2B5EF4-FFF2-40B4-BE49-F238E27FC236}">
                <a16:creationId xmlns:a16="http://schemas.microsoft.com/office/drawing/2014/main" id="{C9C28FC0-47E5-5A9C-8DE4-C66EBCF995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940" y="1095049"/>
            <a:ext cx="10174120" cy="46679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50263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E8D46B-8433-4E2F-F035-27EF5784D27A}"/>
              </a:ext>
            </a:extLst>
          </p:cNvPr>
          <p:cNvPicPr>
            <a:picLocks noChangeAspect="1"/>
          </p:cNvPicPr>
          <p:nvPr/>
        </p:nvPicPr>
        <p:blipFill rotWithShape="1">
          <a:blip r:embed="rId3">
            <a:extLst>
              <a:ext uri="{28A0092B-C50C-407E-A947-70E740481C1C}">
                <a14:useLocalDpi xmlns:a14="http://schemas.microsoft.com/office/drawing/2010/main" val="0"/>
              </a:ext>
            </a:extLst>
          </a:blip>
          <a:srcRect t="8250" r="20792" b="24990"/>
          <a:stretch/>
        </p:blipFill>
        <p:spPr>
          <a:xfrm>
            <a:off x="1" y="0"/>
            <a:ext cx="12191999" cy="6857999"/>
          </a:xfrm>
          <a:prstGeom prst="rect">
            <a:avLst/>
          </a:prstGeom>
        </p:spPr>
      </p:pic>
      <p:sp>
        <p:nvSpPr>
          <p:cNvPr id="10" name="TextBox 9">
            <a:extLst>
              <a:ext uri="{FF2B5EF4-FFF2-40B4-BE49-F238E27FC236}">
                <a16:creationId xmlns:a16="http://schemas.microsoft.com/office/drawing/2014/main" id="{9668C6EE-BC55-7036-6B43-AAA88B5828AF}"/>
              </a:ext>
            </a:extLst>
          </p:cNvPr>
          <p:cNvSpPr txBox="1"/>
          <p:nvPr/>
        </p:nvSpPr>
        <p:spPr>
          <a:xfrm>
            <a:off x="9291485" y="400050"/>
            <a:ext cx="2900516" cy="523220"/>
          </a:xfrm>
          <a:prstGeom prst="rect">
            <a:avLst/>
          </a:prstGeom>
          <a:noFill/>
        </p:spPr>
        <p:txBody>
          <a:bodyPr wrap="square" rtlCol="0">
            <a:spAutoFit/>
          </a:bodyPr>
          <a:lstStyle/>
          <a:p>
            <a:pPr algn="r" rtl="1"/>
            <a:r>
              <a:rPr lang="fa-IR" sz="2800" dirty="0">
                <a:solidFill>
                  <a:schemeClr val="bg1"/>
                </a:solidFill>
                <a:latin typeface="Anjoman Heavy" panose="00000A00000000000000" pitchFamily="2" charset="-78"/>
                <a:cs typeface="Anjoman Heavy" panose="00000A00000000000000" pitchFamily="2" charset="-78"/>
              </a:rPr>
              <a:t>ارزیابی ریسک</a:t>
            </a:r>
            <a:endParaRPr lang="en-US" sz="2800" dirty="0">
              <a:solidFill>
                <a:schemeClr val="bg1"/>
              </a:solidFill>
              <a:latin typeface="Anjoman Heavy" panose="00000A00000000000000" pitchFamily="2" charset="-78"/>
              <a:cs typeface="Anjoman Heavy" panose="00000A00000000000000" pitchFamily="2" charset="-78"/>
            </a:endParaRPr>
          </a:p>
        </p:txBody>
      </p:sp>
      <p:grpSp>
        <p:nvGrpSpPr>
          <p:cNvPr id="5" name="Group 4">
            <a:extLst>
              <a:ext uri="{FF2B5EF4-FFF2-40B4-BE49-F238E27FC236}">
                <a16:creationId xmlns:a16="http://schemas.microsoft.com/office/drawing/2014/main" id="{B5E0302D-0509-69ED-B03D-A8D173AF195F}"/>
              </a:ext>
            </a:extLst>
          </p:cNvPr>
          <p:cNvGrpSpPr/>
          <p:nvPr/>
        </p:nvGrpSpPr>
        <p:grpSpPr>
          <a:xfrm>
            <a:off x="3171825" y="795789"/>
            <a:ext cx="5848350" cy="4897087"/>
            <a:chOff x="3171825" y="795789"/>
            <a:chExt cx="5848350" cy="4897087"/>
          </a:xfrm>
        </p:grpSpPr>
        <p:pic>
          <p:nvPicPr>
            <p:cNvPr id="2050" name="Picture 2" descr="Water 12 00431 g002">
              <a:extLst>
                <a:ext uri="{FF2B5EF4-FFF2-40B4-BE49-F238E27FC236}">
                  <a16:creationId xmlns:a16="http://schemas.microsoft.com/office/drawing/2014/main" id="{D9C1688F-3289-0C30-D778-115A18937D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1825" y="1165121"/>
              <a:ext cx="5848350" cy="4527755"/>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50FF1F7C-77EC-BC61-5AD2-19627D8AD7B5}"/>
                </a:ext>
              </a:extLst>
            </p:cNvPr>
            <p:cNvSpPr txBox="1"/>
            <p:nvPr/>
          </p:nvSpPr>
          <p:spPr>
            <a:xfrm>
              <a:off x="3171825" y="795789"/>
              <a:ext cx="5848350" cy="369332"/>
            </a:xfrm>
            <a:prstGeom prst="rect">
              <a:avLst/>
            </a:prstGeom>
            <a:solidFill>
              <a:srgbClr val="00B050"/>
            </a:solidFill>
          </p:spPr>
          <p:txBody>
            <a:bodyPr wrap="square">
              <a:spAutoFit/>
            </a:bodyPr>
            <a:lstStyle/>
            <a:p>
              <a:pPr algn="ctr"/>
              <a:r>
                <a:rPr lang="en-US" dirty="0">
                  <a:solidFill>
                    <a:schemeClr val="bg1"/>
                  </a:solidFill>
                  <a:latin typeface="Anjoman Regular" panose="00000500000000000000" pitchFamily="2" charset="-78"/>
                  <a:cs typeface="Anjoman Regular" panose="00000500000000000000" pitchFamily="2" charset="-78"/>
                </a:rPr>
                <a:t>G</a:t>
              </a:r>
              <a:r>
                <a:rPr lang="en-US" b="0" i="0" dirty="0">
                  <a:solidFill>
                    <a:schemeClr val="bg1"/>
                  </a:solidFill>
                  <a:effectLst/>
                  <a:latin typeface="Anjoman Regular" panose="00000500000000000000" pitchFamily="2" charset="-78"/>
                  <a:cs typeface="Anjoman Regular" panose="00000500000000000000" pitchFamily="2" charset="-78"/>
                </a:rPr>
                <a:t>eoaccumulation index method</a:t>
              </a:r>
              <a:endParaRPr lang="en-US" dirty="0">
                <a:solidFill>
                  <a:schemeClr val="bg1"/>
                </a:solidFill>
                <a:latin typeface="Anjoman Regular" panose="00000500000000000000" pitchFamily="2" charset="-78"/>
                <a:cs typeface="Anjoman Regular" panose="00000500000000000000" pitchFamily="2" charset="-78"/>
              </a:endParaRPr>
            </a:p>
          </p:txBody>
        </p:sp>
      </p:grpSp>
      <p:grpSp>
        <p:nvGrpSpPr>
          <p:cNvPr id="11" name="Group 10">
            <a:extLst>
              <a:ext uri="{FF2B5EF4-FFF2-40B4-BE49-F238E27FC236}">
                <a16:creationId xmlns:a16="http://schemas.microsoft.com/office/drawing/2014/main" id="{1F6E11B4-F173-A2DC-84DF-86E012CD2F16}"/>
              </a:ext>
            </a:extLst>
          </p:cNvPr>
          <p:cNvGrpSpPr/>
          <p:nvPr/>
        </p:nvGrpSpPr>
        <p:grpSpPr>
          <a:xfrm>
            <a:off x="3171824" y="795423"/>
            <a:ext cx="5800929" cy="4575393"/>
            <a:chOff x="3642956" y="1117482"/>
            <a:chExt cx="5800929" cy="4575393"/>
          </a:xfrm>
        </p:grpSpPr>
        <p:sp>
          <p:nvSpPr>
            <p:cNvPr id="9" name="TextBox 8">
              <a:extLst>
                <a:ext uri="{FF2B5EF4-FFF2-40B4-BE49-F238E27FC236}">
                  <a16:creationId xmlns:a16="http://schemas.microsoft.com/office/drawing/2014/main" id="{F56E3465-091B-B7F6-5B45-284236533654}"/>
                </a:ext>
              </a:extLst>
            </p:cNvPr>
            <p:cNvSpPr txBox="1"/>
            <p:nvPr/>
          </p:nvSpPr>
          <p:spPr>
            <a:xfrm>
              <a:off x="3642956" y="1117482"/>
              <a:ext cx="5800929" cy="369332"/>
            </a:xfrm>
            <a:prstGeom prst="rect">
              <a:avLst/>
            </a:prstGeom>
            <a:solidFill>
              <a:srgbClr val="00B050"/>
            </a:solidFill>
          </p:spPr>
          <p:txBody>
            <a:bodyPr wrap="square">
              <a:spAutoFit/>
            </a:bodyPr>
            <a:lstStyle/>
            <a:p>
              <a:pPr algn="ctr"/>
              <a:r>
                <a:rPr lang="en-US" dirty="0">
                  <a:solidFill>
                    <a:schemeClr val="bg1"/>
                  </a:solidFill>
                  <a:latin typeface="Anjoman Regular" panose="00000500000000000000" pitchFamily="2" charset="-78"/>
                  <a:cs typeface="Anjoman Regular" panose="00000500000000000000" pitchFamily="2" charset="-78"/>
                </a:rPr>
                <a:t>Nemerow’s synthetical contamination index</a:t>
              </a:r>
            </a:p>
          </p:txBody>
        </p:sp>
        <p:pic>
          <p:nvPicPr>
            <p:cNvPr id="2054" name="Picture 6" descr="Water 12 00431 g004">
              <a:extLst>
                <a:ext uri="{FF2B5EF4-FFF2-40B4-BE49-F238E27FC236}">
                  <a16:creationId xmlns:a16="http://schemas.microsoft.com/office/drawing/2014/main" id="{5292FAAA-4906-BCE7-4D65-77DFB3CD7F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2956" y="1483230"/>
              <a:ext cx="5800929" cy="420964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797F1FC8-23B0-6747-3C39-5CC1B3945379}"/>
              </a:ext>
            </a:extLst>
          </p:cNvPr>
          <p:cNvGrpSpPr/>
          <p:nvPr/>
        </p:nvGrpSpPr>
        <p:grpSpPr>
          <a:xfrm>
            <a:off x="2874231" y="1401427"/>
            <a:ext cx="6443539" cy="4055146"/>
            <a:chOff x="3702462" y="974913"/>
            <a:chExt cx="6443539" cy="4055146"/>
          </a:xfrm>
        </p:grpSpPr>
        <p:sp>
          <p:nvSpPr>
            <p:cNvPr id="13" name="TextBox 12">
              <a:extLst>
                <a:ext uri="{FF2B5EF4-FFF2-40B4-BE49-F238E27FC236}">
                  <a16:creationId xmlns:a16="http://schemas.microsoft.com/office/drawing/2014/main" id="{BDBD4643-3FD8-7DCE-B7D4-27862C5629C3}"/>
                </a:ext>
              </a:extLst>
            </p:cNvPr>
            <p:cNvSpPr txBox="1"/>
            <p:nvPr/>
          </p:nvSpPr>
          <p:spPr>
            <a:xfrm>
              <a:off x="3702462" y="974913"/>
              <a:ext cx="6443538" cy="369332"/>
            </a:xfrm>
            <a:prstGeom prst="rect">
              <a:avLst/>
            </a:prstGeom>
            <a:solidFill>
              <a:srgbClr val="00B050"/>
            </a:solidFill>
          </p:spPr>
          <p:txBody>
            <a:bodyPr wrap="square">
              <a:spAutoFit/>
            </a:bodyPr>
            <a:lstStyle/>
            <a:p>
              <a:r>
                <a:rPr lang="en-US" dirty="0">
                  <a:solidFill>
                    <a:schemeClr val="bg1"/>
                  </a:solidFill>
                  <a:latin typeface="Anjoman Regular" panose="00000500000000000000" pitchFamily="2" charset="-78"/>
                  <a:cs typeface="Anjoman Regular" panose="00000500000000000000" pitchFamily="2" charset="-78"/>
                </a:rPr>
                <a:t>Ecological risk indices (RI)</a:t>
              </a:r>
            </a:p>
          </p:txBody>
        </p:sp>
        <p:pic>
          <p:nvPicPr>
            <p:cNvPr id="2056" name="Picture 8" descr="Water 12 00431 g005">
              <a:extLst>
                <a:ext uri="{FF2B5EF4-FFF2-40B4-BE49-F238E27FC236}">
                  <a16:creationId xmlns:a16="http://schemas.microsoft.com/office/drawing/2014/main" id="{27C593C2-7AD6-9443-28FC-1B719640840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2462" y="1322535"/>
              <a:ext cx="6443539" cy="370752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962440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500"/>
                                        <p:tgtEl>
                                          <p:spTgt spid="5"/>
                                        </p:tgtEl>
                                      </p:cBhvr>
                                    </p:animEffect>
                                    <p:anim calcmode="lin" valueType="num">
                                      <p:cBhvr>
                                        <p:cTn id="7" dur="500"/>
                                        <p:tgtEl>
                                          <p:spTgt spid="5"/>
                                        </p:tgtEl>
                                        <p:attrNameLst>
                                          <p:attrName>ppt_x</p:attrName>
                                        </p:attrNameLst>
                                      </p:cBhvr>
                                      <p:tavLst>
                                        <p:tav tm="0">
                                          <p:val>
                                            <p:strVal val="ppt_x"/>
                                          </p:val>
                                        </p:tav>
                                        <p:tav tm="100000">
                                          <p:val>
                                            <p:strVal val="ppt_x"/>
                                          </p:val>
                                        </p:tav>
                                      </p:tavLst>
                                    </p:anim>
                                    <p:anim calcmode="lin" valueType="num">
                                      <p:cBhvr>
                                        <p:cTn id="8" dur="500"/>
                                        <p:tgtEl>
                                          <p:spTgt spid="5"/>
                                        </p:tgtEl>
                                        <p:attrNameLst>
                                          <p:attrName>ppt_y</p:attrName>
                                        </p:attrNameLst>
                                      </p:cBhvr>
                                      <p:tavLst>
                                        <p:tav tm="0">
                                          <p:val>
                                            <p:strVal val="ppt_y"/>
                                          </p:val>
                                        </p:tav>
                                        <p:tav tm="100000">
                                          <p:val>
                                            <p:strVal val="ppt_y+.1"/>
                                          </p:val>
                                        </p:tav>
                                      </p:tavLst>
                                    </p:anim>
                                    <p:set>
                                      <p:cBhvr>
                                        <p:cTn id="9" dur="1" fill="hold">
                                          <p:stCondLst>
                                            <p:cond delay="499"/>
                                          </p:stCondLst>
                                        </p:cTn>
                                        <p:tgtEl>
                                          <p:spTgt spid="5"/>
                                        </p:tgtEl>
                                        <p:attrNameLst>
                                          <p:attrName>style.visibility</p:attrName>
                                        </p:attrNameLst>
                                      </p:cBhvr>
                                      <p:to>
                                        <p:strVal val="hidden"/>
                                      </p:to>
                                    </p:se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xit" presetSubtype="0" fill="hold" nodeType="clickEffect">
                                  <p:stCondLst>
                                    <p:cond delay="0"/>
                                  </p:stCondLst>
                                  <p:childTnLst>
                                    <p:animEffect transition="out" filter="fade">
                                      <p:cBhvr>
                                        <p:cTn id="19" dur="500"/>
                                        <p:tgtEl>
                                          <p:spTgt spid="11"/>
                                        </p:tgtEl>
                                      </p:cBhvr>
                                    </p:animEffect>
                                    <p:anim calcmode="lin" valueType="num">
                                      <p:cBhvr>
                                        <p:cTn id="20" dur="500"/>
                                        <p:tgtEl>
                                          <p:spTgt spid="11"/>
                                        </p:tgtEl>
                                        <p:attrNameLst>
                                          <p:attrName>ppt_x</p:attrName>
                                        </p:attrNameLst>
                                      </p:cBhvr>
                                      <p:tavLst>
                                        <p:tav tm="0">
                                          <p:val>
                                            <p:strVal val="ppt_x"/>
                                          </p:val>
                                        </p:tav>
                                        <p:tav tm="100000">
                                          <p:val>
                                            <p:strVal val="ppt_x"/>
                                          </p:val>
                                        </p:tav>
                                      </p:tavLst>
                                    </p:anim>
                                    <p:anim calcmode="lin" valueType="num">
                                      <p:cBhvr>
                                        <p:cTn id="21" dur="500"/>
                                        <p:tgtEl>
                                          <p:spTgt spid="11"/>
                                        </p:tgtEl>
                                        <p:attrNameLst>
                                          <p:attrName>ppt_y</p:attrName>
                                        </p:attrNameLst>
                                      </p:cBhvr>
                                      <p:tavLst>
                                        <p:tav tm="0">
                                          <p:val>
                                            <p:strVal val="ppt_y"/>
                                          </p:val>
                                        </p:tav>
                                        <p:tav tm="100000">
                                          <p:val>
                                            <p:strVal val="ppt_y+.1"/>
                                          </p:val>
                                        </p:tav>
                                      </p:tavLst>
                                    </p:anim>
                                    <p:set>
                                      <p:cBhvr>
                                        <p:cTn id="22" dur="1" fill="hold">
                                          <p:stCondLst>
                                            <p:cond delay="499"/>
                                          </p:stCondLst>
                                        </p:cTn>
                                        <p:tgtEl>
                                          <p:spTgt spid="11"/>
                                        </p:tgtEl>
                                        <p:attrNameLst>
                                          <p:attrName>style.visibility</p:attrName>
                                        </p:attrNameLst>
                                      </p:cBhvr>
                                      <p:to>
                                        <p:strVal val="hidden"/>
                                      </p:to>
                                    </p:set>
                                  </p:childTnLst>
                                </p:cTn>
                              </p:par>
                            </p:childTnLst>
                          </p:cTn>
                        </p:par>
                        <p:par>
                          <p:cTn id="23" fill="hold">
                            <p:stCondLst>
                              <p:cond delay="5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E8D46B-8433-4E2F-F035-27EF5784D27A}"/>
              </a:ext>
            </a:extLst>
          </p:cNvPr>
          <p:cNvPicPr>
            <a:picLocks noChangeAspect="1"/>
          </p:cNvPicPr>
          <p:nvPr/>
        </p:nvPicPr>
        <p:blipFill rotWithShape="1">
          <a:blip r:embed="rId3">
            <a:extLst>
              <a:ext uri="{28A0092B-C50C-407E-A947-70E740481C1C}">
                <a14:useLocalDpi xmlns:a14="http://schemas.microsoft.com/office/drawing/2010/main" val="0"/>
              </a:ext>
            </a:extLst>
          </a:blip>
          <a:srcRect l="20261" t="6114" r="531" b="27125"/>
          <a:stretch/>
        </p:blipFill>
        <p:spPr>
          <a:xfrm>
            <a:off x="1" y="0"/>
            <a:ext cx="12191999" cy="6857999"/>
          </a:xfrm>
          <a:prstGeom prst="rect">
            <a:avLst/>
          </a:prstGeom>
        </p:spPr>
      </p:pic>
      <p:sp>
        <p:nvSpPr>
          <p:cNvPr id="10" name="TextBox 9">
            <a:extLst>
              <a:ext uri="{FF2B5EF4-FFF2-40B4-BE49-F238E27FC236}">
                <a16:creationId xmlns:a16="http://schemas.microsoft.com/office/drawing/2014/main" id="{9668C6EE-BC55-7036-6B43-AAA88B5828AF}"/>
              </a:ext>
            </a:extLst>
          </p:cNvPr>
          <p:cNvSpPr txBox="1"/>
          <p:nvPr/>
        </p:nvSpPr>
        <p:spPr>
          <a:xfrm>
            <a:off x="9291485" y="400050"/>
            <a:ext cx="2900516" cy="523220"/>
          </a:xfrm>
          <a:prstGeom prst="rect">
            <a:avLst/>
          </a:prstGeom>
          <a:noFill/>
        </p:spPr>
        <p:txBody>
          <a:bodyPr wrap="square" rtlCol="0">
            <a:spAutoFit/>
          </a:bodyPr>
          <a:lstStyle/>
          <a:p>
            <a:pPr algn="r" rtl="1"/>
            <a:r>
              <a:rPr lang="fa-IR" sz="2800" dirty="0">
                <a:solidFill>
                  <a:schemeClr val="bg1"/>
                </a:solidFill>
                <a:latin typeface="Anjoman Heavy" panose="00000A00000000000000" pitchFamily="2" charset="-78"/>
                <a:cs typeface="Anjoman Heavy" panose="00000A00000000000000" pitchFamily="2" charset="-78"/>
              </a:rPr>
              <a:t>نتیجه‌گیری</a:t>
            </a:r>
            <a:endParaRPr lang="en-US" sz="2800" dirty="0">
              <a:solidFill>
                <a:schemeClr val="bg1"/>
              </a:solidFill>
              <a:latin typeface="Anjoman Heavy" panose="00000A00000000000000" pitchFamily="2" charset="-78"/>
              <a:cs typeface="Anjoman Heavy" panose="00000A00000000000000" pitchFamily="2" charset="-78"/>
            </a:endParaRPr>
          </a:p>
        </p:txBody>
      </p:sp>
      <p:sp>
        <p:nvSpPr>
          <p:cNvPr id="3" name="TextBox 2">
            <a:extLst>
              <a:ext uri="{FF2B5EF4-FFF2-40B4-BE49-F238E27FC236}">
                <a16:creationId xmlns:a16="http://schemas.microsoft.com/office/drawing/2014/main" id="{953910F6-062E-3572-5036-650BAB86265F}"/>
              </a:ext>
            </a:extLst>
          </p:cNvPr>
          <p:cNvSpPr txBox="1"/>
          <p:nvPr/>
        </p:nvSpPr>
        <p:spPr>
          <a:xfrm>
            <a:off x="572654" y="1375885"/>
            <a:ext cx="10552121" cy="1200329"/>
          </a:xfrm>
          <a:prstGeom prst="rect">
            <a:avLst/>
          </a:prstGeom>
          <a:solidFill>
            <a:srgbClr val="00B050"/>
          </a:solidFill>
        </p:spPr>
        <p:txBody>
          <a:bodyPr wrap="square">
            <a:spAutoFit/>
          </a:bodyPr>
          <a:lstStyle/>
          <a:p>
            <a:pPr algn="just" rtl="1"/>
            <a:r>
              <a:rPr lang="fa-IR" b="0" i="0" dirty="0">
                <a:solidFill>
                  <a:schemeClr val="bg1"/>
                </a:solidFill>
                <a:effectLst/>
                <a:latin typeface="Anjoman Regular" panose="00000500000000000000" pitchFamily="2" charset="-78"/>
                <a:cs typeface="Anjoman Regular" panose="00000500000000000000" pitchFamily="2" charset="-78"/>
              </a:rPr>
              <a:t>به طور کلی، فلزات سنگین موجود در تالاب براساس </a:t>
            </a:r>
            <a:r>
              <a:rPr lang="fa-IR" dirty="0">
                <a:solidFill>
                  <a:schemeClr val="bg1"/>
                </a:solidFill>
                <a:latin typeface="Anjoman Regular" panose="00000500000000000000" pitchFamily="2" charset="-78"/>
                <a:cs typeface="Anjoman Regular" panose="00000500000000000000" pitchFamily="2" charset="-78"/>
              </a:rPr>
              <a:t>این مطالعه</a:t>
            </a:r>
            <a:r>
              <a:rPr lang="fa-IR" b="0" i="0" dirty="0">
                <a:solidFill>
                  <a:schemeClr val="bg1"/>
                </a:solidFill>
                <a:effectLst/>
                <a:latin typeface="Anjoman Regular" panose="00000500000000000000" pitchFamily="2" charset="-78"/>
                <a:cs typeface="Anjoman Regular" panose="00000500000000000000" pitchFamily="2" charset="-78"/>
              </a:rPr>
              <a:t>، در تمام انواع کاربری ها به جز جنگل ها، </a:t>
            </a:r>
            <a:r>
              <a:rPr lang="fa-IR" b="0" i="0" dirty="0">
                <a:solidFill>
                  <a:schemeClr val="bg1"/>
                </a:solidFill>
                <a:effectLst/>
                <a:latin typeface="Anjoman Bold" panose="00000800000000000000" pitchFamily="2" charset="-78"/>
                <a:cs typeface="Anjoman Bold" panose="00000800000000000000" pitchFamily="2" charset="-78"/>
              </a:rPr>
              <a:t>خطرات اکولوژیکی متوسط تا بالا </a:t>
            </a:r>
            <a:r>
              <a:rPr lang="fa-IR" b="0" i="0" dirty="0">
                <a:solidFill>
                  <a:schemeClr val="bg1"/>
                </a:solidFill>
                <a:effectLst/>
                <a:latin typeface="Anjoman Regular" panose="00000500000000000000" pitchFamily="2" charset="-78"/>
                <a:cs typeface="Anjoman Regular" panose="00000500000000000000" pitchFamily="2" charset="-78"/>
              </a:rPr>
              <a:t>دارند. بیش ترین خطرات اکولوژیکی به طور خاص در بستر رودخانه و </a:t>
            </a:r>
            <a:r>
              <a:rPr lang="fa-IR" dirty="0">
                <a:solidFill>
                  <a:schemeClr val="bg1"/>
                </a:solidFill>
                <a:latin typeface="Anjoman Regular" panose="00000500000000000000" pitchFamily="2" charset="-78"/>
                <a:cs typeface="Anjoman Regular" panose="00000500000000000000" pitchFamily="2" charset="-78"/>
              </a:rPr>
              <a:t>مزارع کلزا</a:t>
            </a:r>
            <a:r>
              <a:rPr lang="fa-IR" b="0" i="0" dirty="0">
                <a:solidFill>
                  <a:schemeClr val="bg1"/>
                </a:solidFill>
                <a:effectLst/>
                <a:latin typeface="Anjoman Regular" panose="00000500000000000000" pitchFamily="2" charset="-78"/>
                <a:cs typeface="Anjoman Regular" panose="00000500000000000000" pitchFamily="2" charset="-78"/>
              </a:rPr>
              <a:t> یافت شد. نمونه‌های رسوب ۱۱ درصد آلوده‌تر از نمونه های خاک هستند که احتمالا به </a:t>
            </a:r>
            <a:r>
              <a:rPr lang="fa-IR" b="0" i="0" dirty="0">
                <a:solidFill>
                  <a:schemeClr val="bg1"/>
                </a:solidFill>
                <a:effectLst/>
                <a:latin typeface="Anjoman Bold" panose="00000800000000000000" pitchFamily="2" charset="-78"/>
                <a:cs typeface="Anjoman Bold" panose="00000800000000000000" pitchFamily="2" charset="-78"/>
              </a:rPr>
              <a:t>دلیل رسوب گذاری طولانی مدت، </a:t>
            </a:r>
            <a:r>
              <a:rPr lang="fa-IR" dirty="0">
                <a:solidFill>
                  <a:schemeClr val="bg1"/>
                </a:solidFill>
                <a:latin typeface="Anjoman Bold" panose="00000800000000000000" pitchFamily="2" charset="-78"/>
                <a:cs typeface="Anjoman Bold" panose="00000800000000000000" pitchFamily="2" charset="-78"/>
              </a:rPr>
              <a:t>دست‌کاری</a:t>
            </a:r>
            <a:r>
              <a:rPr lang="fa-IR" b="0" i="0" dirty="0">
                <a:solidFill>
                  <a:schemeClr val="bg1"/>
                </a:solidFill>
                <a:effectLst/>
                <a:latin typeface="Anjoman Bold" panose="00000800000000000000" pitchFamily="2" charset="-78"/>
                <a:cs typeface="Anjoman Bold" panose="00000800000000000000" pitchFamily="2" charset="-78"/>
              </a:rPr>
              <a:t> کم‌تر در مقایسه با خاک و همچنین جذب گیاه است.</a:t>
            </a:r>
            <a:endParaRPr lang="en-US" dirty="0">
              <a:solidFill>
                <a:schemeClr val="bg1"/>
              </a:solidFill>
              <a:latin typeface="Anjoman Bold" panose="00000800000000000000" pitchFamily="2" charset="-78"/>
              <a:cs typeface="Anjoman Bold" panose="00000800000000000000" pitchFamily="2" charset="-78"/>
            </a:endParaRPr>
          </a:p>
        </p:txBody>
      </p:sp>
      <p:sp>
        <p:nvSpPr>
          <p:cNvPr id="8" name="TextBox 7">
            <a:extLst>
              <a:ext uri="{FF2B5EF4-FFF2-40B4-BE49-F238E27FC236}">
                <a16:creationId xmlns:a16="http://schemas.microsoft.com/office/drawing/2014/main" id="{DAAAC5B7-1049-B073-4670-70B97C288444}"/>
              </a:ext>
            </a:extLst>
          </p:cNvPr>
          <p:cNvSpPr txBox="1"/>
          <p:nvPr/>
        </p:nvSpPr>
        <p:spPr>
          <a:xfrm>
            <a:off x="572654" y="2751770"/>
            <a:ext cx="10552121" cy="923330"/>
          </a:xfrm>
          <a:prstGeom prst="rect">
            <a:avLst/>
          </a:prstGeom>
          <a:solidFill>
            <a:srgbClr val="00B050"/>
          </a:solidFill>
        </p:spPr>
        <p:txBody>
          <a:bodyPr wrap="square">
            <a:spAutoFit/>
          </a:bodyPr>
          <a:lstStyle>
            <a:defPPr>
              <a:defRPr lang="en-US"/>
            </a:defPPr>
            <a:lvl1pPr algn="just" rtl="1">
              <a:defRPr b="0" i="0">
                <a:solidFill>
                  <a:schemeClr val="bg1"/>
                </a:solidFill>
                <a:effectLst/>
                <a:latin typeface="Anjoman Regular" panose="00000500000000000000" pitchFamily="2" charset="-78"/>
                <a:cs typeface="Anjoman Regular" panose="00000500000000000000" pitchFamily="2" charset="-78"/>
              </a:defRPr>
            </a:lvl1pPr>
          </a:lstStyle>
          <a:p>
            <a:r>
              <a:rPr lang="fa-IR" dirty="0"/>
              <a:t>براساس نتایج ارزیابی ریسک، برای دو آلاینده کادمیوم و جیوه</a:t>
            </a:r>
            <a:r>
              <a:rPr lang="en-US" dirty="0"/>
              <a:t>، </a:t>
            </a:r>
            <a:r>
              <a:rPr lang="fa-IR" dirty="0"/>
              <a:t>سطح غلظت از استاندارد کیفیت زیست محیطی فراتر رفت، که یک خطر اکولوژیک شدید تا متوسط را نشان می دهد، و بنابراین، باید به عنوان آلاینده‌های اولویت‌دار برای محل مورد مطالعه در نظر گرفته شود.</a:t>
            </a:r>
            <a:endParaRPr lang="en-US" dirty="0"/>
          </a:p>
        </p:txBody>
      </p:sp>
    </p:spTree>
    <p:extLst>
      <p:ext uri="{BB962C8B-B14F-4D97-AF65-F5344CB8AC3E}">
        <p14:creationId xmlns:p14="http://schemas.microsoft.com/office/powerpoint/2010/main" val="3878891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E21C5F-662D-9B6C-1AEF-FB5A5C817FA2}"/>
              </a:ext>
            </a:extLst>
          </p:cNvPr>
          <p:cNvPicPr>
            <a:picLocks noChangeAspect="1"/>
          </p:cNvPicPr>
          <p:nvPr/>
        </p:nvPicPr>
        <p:blipFill rotWithShape="1">
          <a:blip r:embed="rId2">
            <a:extLst>
              <a:ext uri="{28A0092B-C50C-407E-A947-70E740481C1C}">
                <a14:useLocalDpi xmlns:a14="http://schemas.microsoft.com/office/drawing/2010/main" val="0"/>
              </a:ext>
            </a:extLst>
          </a:blip>
          <a:srcRect t="7807" b="7807"/>
          <a:stretch/>
        </p:blipFill>
        <p:spPr>
          <a:xfrm>
            <a:off x="0" y="0"/>
            <a:ext cx="12192000" cy="6858000"/>
          </a:xfrm>
          <a:prstGeom prst="rect">
            <a:avLst/>
          </a:prstGeom>
        </p:spPr>
      </p:pic>
      <p:pic>
        <p:nvPicPr>
          <p:cNvPr id="7" name="Picture 6">
            <a:extLst>
              <a:ext uri="{FF2B5EF4-FFF2-40B4-BE49-F238E27FC236}">
                <a16:creationId xmlns:a16="http://schemas.microsoft.com/office/drawing/2014/main" id="{0D947619-7E6B-093D-DC92-FE5AD926B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493" y="2147708"/>
            <a:ext cx="8869013" cy="25625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99342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t="7806" b="7806"/>
          <a:stretch/>
        </p:blipFill>
        <p:spPr>
          <a:xfrm>
            <a:off x="0" y="0"/>
            <a:ext cx="12192000" cy="6858000"/>
          </a:xfrm>
          <a:prstGeom prst="rect">
            <a:avLst/>
          </a:prstGeom>
        </p:spPr>
      </p:pic>
      <p:pic>
        <p:nvPicPr>
          <p:cNvPr id="7" name="Picture 6">
            <a:extLst>
              <a:ext uri="{FF2B5EF4-FFF2-40B4-BE49-F238E27FC236}">
                <a16:creationId xmlns:a16="http://schemas.microsoft.com/office/drawing/2014/main" id="{B0173728-1532-4245-B470-9AA88D576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3126" y="842601"/>
            <a:ext cx="7325747" cy="5172797"/>
          </a:xfrm>
          <a:prstGeom prst="roundRect">
            <a:avLst>
              <a:gd name="adj" fmla="val 3343"/>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03242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t="7806" b="7806"/>
          <a:stretch/>
        </p:blipFill>
        <p:spPr>
          <a:xfrm>
            <a:off x="0" y="0"/>
            <a:ext cx="12192000" cy="6858000"/>
          </a:xfrm>
          <a:prstGeom prst="rect">
            <a:avLst/>
          </a:prstGeom>
        </p:spPr>
      </p:pic>
      <p:sp>
        <p:nvSpPr>
          <p:cNvPr id="4" name="TextBox 3">
            <a:extLst>
              <a:ext uri="{FF2B5EF4-FFF2-40B4-BE49-F238E27FC236}">
                <a16:creationId xmlns:a16="http://schemas.microsoft.com/office/drawing/2014/main" id="{8749644D-3520-22BF-8A73-42296F6CECD4}"/>
              </a:ext>
            </a:extLst>
          </p:cNvPr>
          <p:cNvSpPr txBox="1"/>
          <p:nvPr/>
        </p:nvSpPr>
        <p:spPr>
          <a:xfrm>
            <a:off x="1323654" y="1850020"/>
            <a:ext cx="9544692" cy="646331"/>
          </a:xfrm>
          <a:prstGeom prst="rect">
            <a:avLst/>
          </a:prstGeom>
          <a:solidFill>
            <a:srgbClr val="00B050"/>
          </a:solidFill>
        </p:spPr>
        <p:txBody>
          <a:bodyPr wrap="square">
            <a:spAutoFit/>
          </a:bodyPr>
          <a:lstStyle>
            <a:defPPr>
              <a:defRPr lang="en-US"/>
            </a:defPPr>
            <a:lvl1pPr algn="just" rtl="1">
              <a:defRPr b="0" i="0">
                <a:solidFill>
                  <a:schemeClr val="bg1"/>
                </a:solidFill>
                <a:effectLst/>
                <a:latin typeface="Anjoman Regular" panose="00000500000000000000" pitchFamily="2" charset="-78"/>
                <a:cs typeface="Anjoman Regular" panose="00000500000000000000" pitchFamily="2" charset="-78"/>
              </a:defRPr>
            </a:lvl1pPr>
          </a:lstStyle>
          <a:p>
            <a:r>
              <a:rPr lang="fa-IR" dirty="0"/>
              <a:t>با تمركز بر شرایط محیط زیستی تالاب بین‌المللی خورخوران و كلیه عوامل تنش‌زا و استرس‌هایی كه باعث بر هم خوردن تعادل اكولوژیكی و همچنین به خطر افتادن موجودیت و بقای تالاب می‌شود مورد بررسی قرار گیرد.</a:t>
            </a:r>
            <a:endParaRPr lang="en-US" dirty="0"/>
          </a:p>
        </p:txBody>
      </p:sp>
      <p:sp>
        <p:nvSpPr>
          <p:cNvPr id="5" name="TextBox 4">
            <a:extLst>
              <a:ext uri="{FF2B5EF4-FFF2-40B4-BE49-F238E27FC236}">
                <a16:creationId xmlns:a16="http://schemas.microsoft.com/office/drawing/2014/main" id="{04BAD7CD-B027-39BB-B1B9-432405F31CCE}"/>
              </a:ext>
            </a:extLst>
          </p:cNvPr>
          <p:cNvSpPr txBox="1"/>
          <p:nvPr/>
        </p:nvSpPr>
        <p:spPr>
          <a:xfrm>
            <a:off x="9196093" y="1366271"/>
            <a:ext cx="1672253"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اهداف مطالعه</a:t>
            </a:r>
            <a:endParaRPr lang="en-US" dirty="0">
              <a:solidFill>
                <a:srgbClr val="00B050"/>
              </a:solidFill>
              <a:latin typeface="Anjoman Heavy" panose="00000A00000000000000" pitchFamily="2" charset="-78"/>
              <a:cs typeface="Anjoman Heavy" panose="00000A00000000000000" pitchFamily="2" charset="-78"/>
            </a:endParaRPr>
          </a:p>
        </p:txBody>
      </p:sp>
    </p:spTree>
    <p:extLst>
      <p:ext uri="{BB962C8B-B14F-4D97-AF65-F5344CB8AC3E}">
        <p14:creationId xmlns:p14="http://schemas.microsoft.com/office/powerpoint/2010/main" val="3275097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l="32865" t="35540" b="7806"/>
          <a:stretch/>
        </p:blipFill>
        <p:spPr>
          <a:xfrm>
            <a:off x="2" y="0"/>
            <a:ext cx="12191998" cy="6857999"/>
          </a:xfrm>
          <a:prstGeom prst="rect">
            <a:avLst/>
          </a:prstGeom>
        </p:spPr>
      </p:pic>
      <p:sp>
        <p:nvSpPr>
          <p:cNvPr id="5" name="TextBox 4">
            <a:extLst>
              <a:ext uri="{FF2B5EF4-FFF2-40B4-BE49-F238E27FC236}">
                <a16:creationId xmlns:a16="http://schemas.microsoft.com/office/drawing/2014/main" id="{04BAD7CD-B027-39BB-B1B9-432405F31CCE}"/>
              </a:ext>
            </a:extLst>
          </p:cNvPr>
          <p:cNvSpPr txBox="1"/>
          <p:nvPr/>
        </p:nvSpPr>
        <p:spPr>
          <a:xfrm>
            <a:off x="10591882" y="122802"/>
            <a:ext cx="1600118"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مواد و روش‌ها</a:t>
            </a:r>
            <a:endParaRPr lang="en-US" dirty="0">
              <a:solidFill>
                <a:srgbClr val="00B050"/>
              </a:solidFill>
              <a:latin typeface="Anjoman Heavy" panose="00000A00000000000000" pitchFamily="2" charset="-78"/>
              <a:cs typeface="Anjoman Heavy" panose="00000A00000000000000" pitchFamily="2" charset="-78"/>
            </a:endParaRPr>
          </a:p>
        </p:txBody>
      </p:sp>
      <p:grpSp>
        <p:nvGrpSpPr>
          <p:cNvPr id="8" name="Group 7">
            <a:extLst>
              <a:ext uri="{FF2B5EF4-FFF2-40B4-BE49-F238E27FC236}">
                <a16:creationId xmlns:a16="http://schemas.microsoft.com/office/drawing/2014/main" id="{FCA63042-3A4C-C489-90EB-01BB79018FED}"/>
              </a:ext>
            </a:extLst>
          </p:cNvPr>
          <p:cNvGrpSpPr/>
          <p:nvPr/>
        </p:nvGrpSpPr>
        <p:grpSpPr>
          <a:xfrm>
            <a:off x="2777448" y="837383"/>
            <a:ext cx="6637105" cy="854080"/>
            <a:chOff x="2911011" y="837383"/>
            <a:chExt cx="6637105" cy="854080"/>
          </a:xfrm>
        </p:grpSpPr>
        <p:sp>
          <p:nvSpPr>
            <p:cNvPr id="2" name="TextBox 1">
              <a:extLst>
                <a:ext uri="{FF2B5EF4-FFF2-40B4-BE49-F238E27FC236}">
                  <a16:creationId xmlns:a16="http://schemas.microsoft.com/office/drawing/2014/main" id="{E417F0BF-205C-ADD6-E51F-55CF0B92B5F9}"/>
                </a:ext>
              </a:extLst>
            </p:cNvPr>
            <p:cNvSpPr txBox="1"/>
            <p:nvPr/>
          </p:nvSpPr>
          <p:spPr>
            <a:xfrm>
              <a:off x="2911011" y="1027820"/>
              <a:ext cx="6369978" cy="473206"/>
            </a:xfrm>
            <a:prstGeom prst="rect">
              <a:avLst/>
            </a:prstGeom>
            <a:solidFill>
              <a:srgbClr val="00B050"/>
            </a:solidFill>
          </p:spPr>
          <p:txBody>
            <a:bodyPr wrap="square">
              <a:spAutoFit/>
            </a:bodyPr>
            <a:lstStyle>
              <a:defPPr>
                <a:defRPr lang="en-US"/>
              </a:defPPr>
              <a:lvl1pPr algn="just" rtl="1">
                <a:defRPr b="0" i="0">
                  <a:solidFill>
                    <a:schemeClr val="bg1"/>
                  </a:solidFill>
                  <a:effectLst/>
                  <a:latin typeface="Anjoman Regular" panose="00000500000000000000" pitchFamily="2" charset="-78"/>
                  <a:cs typeface="Anjoman Regular" panose="00000500000000000000" pitchFamily="2" charset="-78"/>
                </a:defRPr>
              </a:lvl1pPr>
            </a:lstStyle>
            <a:p>
              <a:pPr>
                <a:lnSpc>
                  <a:spcPct val="150000"/>
                </a:lnSpc>
              </a:pPr>
              <a:r>
                <a:rPr lang="fa-IR" dirty="0"/>
                <a:t>تعیین ریسک‌های شاخص تهدیدکننده برای تالاب بین‌المللی خورخوران</a:t>
              </a:r>
              <a:endParaRPr lang="en-US" dirty="0"/>
            </a:p>
          </p:txBody>
        </p:sp>
        <p:sp>
          <p:nvSpPr>
            <p:cNvPr id="7" name="TextBox 6">
              <a:extLst>
                <a:ext uri="{FF2B5EF4-FFF2-40B4-BE49-F238E27FC236}">
                  <a16:creationId xmlns:a16="http://schemas.microsoft.com/office/drawing/2014/main" id="{91D2179B-DC54-8C19-F426-CFDE3C8F5D8A}"/>
                </a:ext>
              </a:extLst>
            </p:cNvPr>
            <p:cNvSpPr txBox="1"/>
            <p:nvPr/>
          </p:nvSpPr>
          <p:spPr>
            <a:xfrm>
              <a:off x="9010435" y="837383"/>
              <a:ext cx="537681" cy="854080"/>
            </a:xfrm>
            <a:prstGeom prst="rect">
              <a:avLst/>
            </a:prstGeom>
            <a:noFill/>
          </p:spPr>
          <p:txBody>
            <a:bodyPr wrap="square">
              <a:spAutoFit/>
            </a:bodyPr>
            <a:lstStyle/>
            <a:p>
              <a:pPr algn="r" rtl="1">
                <a:lnSpc>
                  <a:spcPct val="150000"/>
                </a:lnSpc>
              </a:pPr>
              <a:r>
                <a:rPr lang="en-US" sz="3600" dirty="0">
                  <a:solidFill>
                    <a:schemeClr val="bg1"/>
                  </a:solidFill>
                  <a:latin typeface="Anjoman Heavy" panose="00000A00000000000000" pitchFamily="2" charset="-78"/>
                  <a:cs typeface="Anjoman Heavy" panose="00000A00000000000000" pitchFamily="2" charset="-78"/>
                </a:rPr>
                <a:t>1</a:t>
              </a:r>
              <a:endParaRPr lang="fa-IR" sz="3600" dirty="0">
                <a:solidFill>
                  <a:schemeClr val="bg1"/>
                </a:solidFill>
                <a:latin typeface="Anjoman Heavy" panose="00000A00000000000000" pitchFamily="2" charset="-78"/>
                <a:cs typeface="Anjoman Heavy" panose="00000A00000000000000" pitchFamily="2" charset="-78"/>
              </a:endParaRPr>
            </a:p>
          </p:txBody>
        </p:sp>
      </p:grpSp>
      <p:grpSp>
        <p:nvGrpSpPr>
          <p:cNvPr id="13" name="Group 12">
            <a:extLst>
              <a:ext uri="{FF2B5EF4-FFF2-40B4-BE49-F238E27FC236}">
                <a16:creationId xmlns:a16="http://schemas.microsoft.com/office/drawing/2014/main" id="{E3088B68-711D-9872-C3F6-7D4E0A828A28}"/>
              </a:ext>
            </a:extLst>
          </p:cNvPr>
          <p:cNvGrpSpPr/>
          <p:nvPr/>
        </p:nvGrpSpPr>
        <p:grpSpPr>
          <a:xfrm>
            <a:off x="2623335" y="1669590"/>
            <a:ext cx="6945330" cy="854080"/>
            <a:chOff x="2602786" y="837383"/>
            <a:chExt cx="6945330" cy="854080"/>
          </a:xfrm>
        </p:grpSpPr>
        <p:sp>
          <p:nvSpPr>
            <p:cNvPr id="14" name="TextBox 13">
              <a:extLst>
                <a:ext uri="{FF2B5EF4-FFF2-40B4-BE49-F238E27FC236}">
                  <a16:creationId xmlns:a16="http://schemas.microsoft.com/office/drawing/2014/main" id="{B7BB4F9E-E642-7D6D-24FD-45A73BC6030C}"/>
                </a:ext>
              </a:extLst>
            </p:cNvPr>
            <p:cNvSpPr txBox="1"/>
            <p:nvPr/>
          </p:nvSpPr>
          <p:spPr>
            <a:xfrm>
              <a:off x="2602786" y="1027820"/>
              <a:ext cx="6678203" cy="473206"/>
            </a:xfrm>
            <a:prstGeom prst="rect">
              <a:avLst/>
            </a:prstGeom>
            <a:solidFill>
              <a:srgbClr val="00B050"/>
            </a:solidFill>
          </p:spPr>
          <p:txBody>
            <a:bodyPr wrap="square">
              <a:spAutoFit/>
            </a:bodyPr>
            <a:lstStyle>
              <a:defPPr>
                <a:defRPr lang="en-US"/>
              </a:defPPr>
              <a:lvl1pPr algn="just" rtl="1">
                <a:defRPr b="0" i="0">
                  <a:solidFill>
                    <a:schemeClr val="bg1"/>
                  </a:solidFill>
                  <a:effectLst/>
                  <a:latin typeface="Anjoman Regular" panose="00000500000000000000" pitchFamily="2" charset="-78"/>
                  <a:cs typeface="Anjoman Regular" panose="00000500000000000000" pitchFamily="2" charset="-78"/>
                </a:defRPr>
              </a:lvl1pPr>
            </a:lstStyle>
            <a:p>
              <a:pPr>
                <a:lnSpc>
                  <a:spcPct val="150000"/>
                </a:lnSpc>
              </a:pPr>
              <a:r>
                <a:rPr lang="fa-IR" dirty="0"/>
                <a:t>تجزیه و تحلیل و رتبه‌بندی ریسک‌ها بر اساس </a:t>
              </a:r>
              <a:r>
                <a:rPr lang="fa-IR" dirty="0">
                  <a:latin typeface="Anjoman Bold" panose="00000800000000000000" pitchFamily="2" charset="-78"/>
                  <a:cs typeface="Anjoman Bold" panose="00000800000000000000" pitchFamily="2" charset="-78"/>
                </a:rPr>
                <a:t>روش تصمیم‌گیری چندمعیاره</a:t>
              </a:r>
              <a:endParaRPr lang="en-US" dirty="0">
                <a:latin typeface="Anjoman Bold" panose="00000800000000000000" pitchFamily="2" charset="-78"/>
                <a:cs typeface="Anjoman Bold" panose="00000800000000000000" pitchFamily="2" charset="-78"/>
              </a:endParaRPr>
            </a:p>
          </p:txBody>
        </p:sp>
        <p:sp>
          <p:nvSpPr>
            <p:cNvPr id="15" name="TextBox 14">
              <a:extLst>
                <a:ext uri="{FF2B5EF4-FFF2-40B4-BE49-F238E27FC236}">
                  <a16:creationId xmlns:a16="http://schemas.microsoft.com/office/drawing/2014/main" id="{50AB1C7B-38CE-2430-EF7A-4E30EE7C76F9}"/>
                </a:ext>
              </a:extLst>
            </p:cNvPr>
            <p:cNvSpPr txBox="1"/>
            <p:nvPr/>
          </p:nvSpPr>
          <p:spPr>
            <a:xfrm>
              <a:off x="9010435" y="837383"/>
              <a:ext cx="537681" cy="854080"/>
            </a:xfrm>
            <a:prstGeom prst="rect">
              <a:avLst/>
            </a:prstGeom>
            <a:noFill/>
          </p:spPr>
          <p:txBody>
            <a:bodyPr wrap="square">
              <a:spAutoFit/>
            </a:bodyPr>
            <a:lstStyle/>
            <a:p>
              <a:pPr algn="r" rtl="1">
                <a:lnSpc>
                  <a:spcPct val="150000"/>
                </a:lnSpc>
              </a:pPr>
              <a:r>
                <a:rPr lang="en-US" sz="3600" dirty="0">
                  <a:solidFill>
                    <a:schemeClr val="bg1"/>
                  </a:solidFill>
                  <a:latin typeface="Anjoman Heavy" panose="00000A00000000000000" pitchFamily="2" charset="-78"/>
                  <a:cs typeface="Anjoman Heavy" panose="00000A00000000000000" pitchFamily="2" charset="-78"/>
                </a:rPr>
                <a:t>2</a:t>
              </a:r>
              <a:endParaRPr lang="fa-IR" sz="3600" dirty="0">
                <a:solidFill>
                  <a:schemeClr val="bg1"/>
                </a:solidFill>
                <a:latin typeface="Anjoman Heavy" panose="00000A00000000000000" pitchFamily="2" charset="-78"/>
                <a:cs typeface="Anjoman Heavy" panose="00000A00000000000000" pitchFamily="2" charset="-78"/>
              </a:endParaRPr>
            </a:p>
          </p:txBody>
        </p:sp>
      </p:grpSp>
      <p:cxnSp>
        <p:nvCxnSpPr>
          <p:cNvPr id="17" name="Straight Arrow Connector 16">
            <a:extLst>
              <a:ext uri="{FF2B5EF4-FFF2-40B4-BE49-F238E27FC236}">
                <a16:creationId xmlns:a16="http://schemas.microsoft.com/office/drawing/2014/main" id="{82ECD286-68AD-9360-128C-958539199B88}"/>
              </a:ext>
            </a:extLst>
          </p:cNvPr>
          <p:cNvCxnSpPr>
            <a:cxnSpLocks/>
          </p:cNvCxnSpPr>
          <p:nvPr/>
        </p:nvCxnSpPr>
        <p:spPr>
          <a:xfrm>
            <a:off x="6096000" y="2343507"/>
            <a:ext cx="0" cy="1095767"/>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8ACDC66-6A6A-9F4F-24DE-25560424C38D}"/>
              </a:ext>
            </a:extLst>
          </p:cNvPr>
          <p:cNvSpPr txBox="1"/>
          <p:nvPr/>
        </p:nvSpPr>
        <p:spPr>
          <a:xfrm>
            <a:off x="1824520" y="3452760"/>
            <a:ext cx="8542959" cy="888705"/>
          </a:xfrm>
          <a:prstGeom prst="rect">
            <a:avLst/>
          </a:prstGeom>
          <a:solidFill>
            <a:schemeClr val="bg1"/>
          </a:solidFill>
        </p:spPr>
        <p:txBody>
          <a:bodyPr wrap="square">
            <a:spAutoFit/>
          </a:bodyPr>
          <a:lstStyle>
            <a:defPPr>
              <a:defRPr lang="en-US"/>
            </a:defPPr>
            <a:lvl1pPr algn="just" rtl="1">
              <a:lnSpc>
                <a:spcPct val="150000"/>
              </a:lnSpc>
              <a:defRPr b="0" i="0">
                <a:solidFill>
                  <a:schemeClr val="bg1"/>
                </a:solidFill>
                <a:effectLst/>
                <a:latin typeface="Anjoman Regular" panose="00000500000000000000" pitchFamily="2" charset="-78"/>
                <a:cs typeface="Anjoman Regular" panose="00000500000000000000" pitchFamily="2" charset="-78"/>
              </a:defRPr>
            </a:lvl1pPr>
          </a:lstStyle>
          <a:p>
            <a:r>
              <a:rPr lang="fa-IR" dirty="0">
                <a:solidFill>
                  <a:srgbClr val="00B050"/>
                </a:solidFill>
              </a:rPr>
              <a:t>اولویت‌بندی معیارها بر اساس سه شاخص شدت اثر ریسک، احتمال وقوع و حساسیت محیط پذیرنده با روش ترجیح </a:t>
            </a:r>
            <a:r>
              <a:rPr lang="fa-IR" dirty="0">
                <a:solidFill>
                  <a:srgbClr val="00B050"/>
                </a:solidFill>
                <a:latin typeface="Anjoman Bold" panose="00000800000000000000" pitchFamily="2" charset="-78"/>
                <a:cs typeface="Anjoman Bold" panose="00000800000000000000" pitchFamily="2" charset="-78"/>
              </a:rPr>
              <a:t>براساس مشابهت به راه حل ایده‌آل (تاپسیس) </a:t>
            </a:r>
            <a:r>
              <a:rPr lang="fa-IR" dirty="0">
                <a:solidFill>
                  <a:srgbClr val="00B050"/>
                </a:solidFill>
              </a:rPr>
              <a:t>مورد استفاده قرار گرفت</a:t>
            </a:r>
            <a:endParaRPr lang="en-US" dirty="0">
              <a:solidFill>
                <a:srgbClr val="00B050"/>
              </a:solidFill>
            </a:endParaRPr>
          </a:p>
        </p:txBody>
      </p:sp>
    </p:spTree>
    <p:extLst>
      <p:ext uri="{BB962C8B-B14F-4D97-AF65-F5344CB8AC3E}">
        <p14:creationId xmlns:p14="http://schemas.microsoft.com/office/powerpoint/2010/main" val="38955707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l="7500" t="6545" r="25365" b="36801"/>
          <a:stretch/>
        </p:blipFill>
        <p:spPr>
          <a:xfrm>
            <a:off x="2" y="0"/>
            <a:ext cx="12191998" cy="6857999"/>
          </a:xfrm>
          <a:prstGeom prst="rect">
            <a:avLst/>
          </a:prstGeom>
        </p:spPr>
      </p:pic>
      <p:sp>
        <p:nvSpPr>
          <p:cNvPr id="5" name="TextBox 4">
            <a:extLst>
              <a:ext uri="{FF2B5EF4-FFF2-40B4-BE49-F238E27FC236}">
                <a16:creationId xmlns:a16="http://schemas.microsoft.com/office/drawing/2014/main" id="{04BAD7CD-B027-39BB-B1B9-432405F31CCE}"/>
              </a:ext>
            </a:extLst>
          </p:cNvPr>
          <p:cNvSpPr txBox="1"/>
          <p:nvPr/>
        </p:nvSpPr>
        <p:spPr>
          <a:xfrm>
            <a:off x="10591882" y="122802"/>
            <a:ext cx="1600118"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مواد و روش‌ها</a:t>
            </a:r>
            <a:endParaRPr lang="en-US" dirty="0">
              <a:solidFill>
                <a:srgbClr val="00B050"/>
              </a:solidFill>
              <a:latin typeface="Anjoman Heavy" panose="00000A00000000000000" pitchFamily="2" charset="-78"/>
              <a:cs typeface="Anjoman Heavy" panose="00000A00000000000000" pitchFamily="2" charset="-78"/>
            </a:endParaRPr>
          </a:p>
        </p:txBody>
      </p:sp>
      <p:cxnSp>
        <p:nvCxnSpPr>
          <p:cNvPr id="9" name="Straight Connector 8">
            <a:extLst>
              <a:ext uri="{FF2B5EF4-FFF2-40B4-BE49-F238E27FC236}">
                <a16:creationId xmlns:a16="http://schemas.microsoft.com/office/drawing/2014/main" id="{816F4EAA-5DE7-C53C-CC0C-44AA302555C8}"/>
              </a:ext>
            </a:extLst>
          </p:cNvPr>
          <p:cNvCxnSpPr>
            <a:stCxn id="3" idx="0"/>
            <a:endCxn id="3" idx="2"/>
          </p:cNvCxnSpPr>
          <p:nvPr/>
        </p:nvCxnSpPr>
        <p:spPr>
          <a:xfrm>
            <a:off x="6096001" y="0"/>
            <a:ext cx="0" cy="685799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C8B6674A-354E-85BD-6E0F-50593747C0FB}"/>
              </a:ext>
            </a:extLst>
          </p:cNvPr>
          <p:cNvGrpSpPr/>
          <p:nvPr/>
        </p:nvGrpSpPr>
        <p:grpSpPr>
          <a:xfrm>
            <a:off x="839915" y="2075775"/>
            <a:ext cx="9476665" cy="2308324"/>
            <a:chOff x="839915" y="2075775"/>
            <a:chExt cx="9476665" cy="2308324"/>
          </a:xfrm>
        </p:grpSpPr>
        <p:sp>
          <p:nvSpPr>
            <p:cNvPr id="10" name="Rectangle 9">
              <a:extLst>
                <a:ext uri="{FF2B5EF4-FFF2-40B4-BE49-F238E27FC236}">
                  <a16:creationId xmlns:a16="http://schemas.microsoft.com/office/drawing/2014/main" id="{00E1F9E7-F9F2-257A-4119-402954FC82D2}"/>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تشکیل ماتریس تصمیم</a:t>
              </a:r>
              <a:endParaRPr lang="en-US" dirty="0">
                <a:solidFill>
                  <a:srgbClr val="00B050"/>
                </a:solidFill>
                <a:latin typeface="Anjoman Bold" panose="00000800000000000000" pitchFamily="2" charset="-78"/>
                <a:cs typeface="Anjoman Bold" panose="00000800000000000000" pitchFamily="2" charset="-78"/>
              </a:endParaRPr>
            </a:p>
          </p:txBody>
        </p:sp>
        <p:sp>
          <p:nvSpPr>
            <p:cNvPr id="12" name="TextBox 11">
              <a:extLst>
                <a:ext uri="{FF2B5EF4-FFF2-40B4-BE49-F238E27FC236}">
                  <a16:creationId xmlns:a16="http://schemas.microsoft.com/office/drawing/2014/main" id="{C9F762CB-7785-19EB-96C6-F636C518BE9F}"/>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ماتریس تصمیم شامل یکسری </a:t>
              </a:r>
              <a:r>
                <a:rPr lang="fa-IR" sz="1600" dirty="0"/>
                <a:t>معیار و گزینه </a:t>
              </a:r>
              <a:r>
                <a:rPr lang="fa-IR" sz="1600" dirty="0">
                  <a:latin typeface="Anjoman Regular" panose="00000500000000000000" pitchFamily="2" charset="-78"/>
                  <a:cs typeface="Anjoman Regular" panose="00000500000000000000" pitchFamily="2" charset="-78"/>
                </a:rPr>
                <a:t>می‌باشد یک ماتریسی که معیارها در ستون ها قرار می گیرند و گزینه ها در سطر هستند. و هر سلول ماتریس ارزیابی هر گزینه نسبت به هر معیار است. بعد از اینکه ماتریس تصمیم تشکیل شد می بایست آن را توسط نظرات خبرگان تکمیل کنیم</a:t>
              </a:r>
              <a:endParaRPr lang="en-US" sz="1600" dirty="0">
                <a:latin typeface="Anjoman Regular" panose="00000500000000000000" pitchFamily="2" charset="-78"/>
                <a:cs typeface="Anjoman Regular" panose="00000500000000000000" pitchFamily="2" charset="-78"/>
              </a:endParaRPr>
            </a:p>
          </p:txBody>
        </p:sp>
        <p:sp>
          <p:nvSpPr>
            <p:cNvPr id="16" name="Oval 15">
              <a:extLst>
                <a:ext uri="{FF2B5EF4-FFF2-40B4-BE49-F238E27FC236}">
                  <a16:creationId xmlns:a16="http://schemas.microsoft.com/office/drawing/2014/main" id="{46D2851C-8575-3BAB-A626-397F485BF479}"/>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A3D6B2BF-A90C-E5A2-10F5-B71A91CF7388}"/>
                </a:ext>
              </a:extLst>
            </p:cNvPr>
            <p:cNvCxnSpPr>
              <a:cxnSpLocks/>
              <a:stCxn id="16"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A1FBC56-8A85-3735-3F41-E9935B176908}"/>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E2F1BCF9-DFD9-7A7F-7879-D6E69119CBB3}"/>
              </a:ext>
            </a:extLst>
          </p:cNvPr>
          <p:cNvGrpSpPr/>
          <p:nvPr/>
        </p:nvGrpSpPr>
        <p:grpSpPr>
          <a:xfrm>
            <a:off x="839915" y="7082263"/>
            <a:ext cx="9476665" cy="2308324"/>
            <a:chOff x="839915" y="2075775"/>
            <a:chExt cx="9476665" cy="2308324"/>
          </a:xfrm>
        </p:grpSpPr>
        <p:sp>
          <p:nvSpPr>
            <p:cNvPr id="25" name="Rectangle 24">
              <a:extLst>
                <a:ext uri="{FF2B5EF4-FFF2-40B4-BE49-F238E27FC236}">
                  <a16:creationId xmlns:a16="http://schemas.microsoft.com/office/drawing/2014/main" id="{20D3972D-F291-DA8E-4B72-6999C91630FB}"/>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بی مقیاس کردن ماتریس تصمیم </a:t>
              </a:r>
              <a:endParaRPr lang="en-US" dirty="0">
                <a:solidFill>
                  <a:srgbClr val="00B050"/>
                </a:solidFill>
                <a:latin typeface="Anjoman Bold" panose="00000800000000000000" pitchFamily="2" charset="-78"/>
                <a:cs typeface="Anjoman Bold" panose="00000800000000000000" pitchFamily="2" charset="-78"/>
              </a:endParaRPr>
            </a:p>
          </p:txBody>
        </p:sp>
        <p:sp>
          <p:nvSpPr>
            <p:cNvPr id="26" name="TextBox 25">
              <a:extLst>
                <a:ext uri="{FF2B5EF4-FFF2-40B4-BE49-F238E27FC236}">
                  <a16:creationId xmlns:a16="http://schemas.microsoft.com/office/drawing/2014/main" id="{DD63FDC7-9B4C-974E-4736-8A4AF87A3F7C}"/>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بی مقیاس کردن در روش تاپسیس با استفاده از روش نرم صورت میگیرد و به اینصورت انجام می شود که هر درایه بر </a:t>
              </a:r>
              <a:r>
                <a:rPr lang="fa-IR" sz="1600" dirty="0"/>
                <a:t>جذر مجموع مربعات درایه های آن ستون </a:t>
              </a:r>
              <a:r>
                <a:rPr lang="fa-IR" sz="1600" dirty="0">
                  <a:latin typeface="Anjoman Regular" panose="00000500000000000000" pitchFamily="2" charset="-78"/>
                  <a:cs typeface="Anjoman Regular" panose="00000500000000000000" pitchFamily="2" charset="-78"/>
                </a:rPr>
                <a:t>معیار تقسیم می شود. در این گام در واقع ماتریس تصمیم تبدیل به یک ماتریس بی بعد می شود.</a:t>
              </a:r>
              <a:endParaRPr lang="en-US" sz="1600" dirty="0">
                <a:latin typeface="Anjoman Regular" panose="00000500000000000000" pitchFamily="2" charset="-78"/>
                <a:cs typeface="Anjoman Regular" panose="00000500000000000000" pitchFamily="2" charset="-78"/>
              </a:endParaRPr>
            </a:p>
          </p:txBody>
        </p:sp>
        <p:sp>
          <p:nvSpPr>
            <p:cNvPr id="27" name="Oval 26">
              <a:extLst>
                <a:ext uri="{FF2B5EF4-FFF2-40B4-BE49-F238E27FC236}">
                  <a16:creationId xmlns:a16="http://schemas.microsoft.com/office/drawing/2014/main" id="{A07A8077-5CD7-50FC-D969-91CE4D1EFC19}"/>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4D9A106E-780B-E9A1-A986-6A8A91F0C10B}"/>
                </a:ext>
              </a:extLst>
            </p:cNvPr>
            <p:cNvCxnSpPr>
              <a:cxnSpLocks/>
              <a:stCxn id="2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D01FD05-3EFC-472D-45C0-236E75207905}"/>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79223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l="15695" t="15790" r="17170" b="27556"/>
          <a:stretch/>
        </p:blipFill>
        <p:spPr>
          <a:xfrm>
            <a:off x="2" y="0"/>
            <a:ext cx="12191998" cy="6857999"/>
          </a:xfrm>
          <a:prstGeom prst="rect">
            <a:avLst/>
          </a:prstGeom>
        </p:spPr>
      </p:pic>
      <p:sp>
        <p:nvSpPr>
          <p:cNvPr id="5" name="TextBox 4">
            <a:extLst>
              <a:ext uri="{FF2B5EF4-FFF2-40B4-BE49-F238E27FC236}">
                <a16:creationId xmlns:a16="http://schemas.microsoft.com/office/drawing/2014/main" id="{04BAD7CD-B027-39BB-B1B9-432405F31CCE}"/>
              </a:ext>
            </a:extLst>
          </p:cNvPr>
          <p:cNvSpPr txBox="1"/>
          <p:nvPr/>
        </p:nvSpPr>
        <p:spPr>
          <a:xfrm>
            <a:off x="10591882" y="122802"/>
            <a:ext cx="1600118"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مواد و روش‌ها</a:t>
            </a:r>
            <a:endParaRPr lang="en-US" dirty="0">
              <a:solidFill>
                <a:srgbClr val="00B050"/>
              </a:solidFill>
              <a:latin typeface="Anjoman Heavy" panose="00000A00000000000000" pitchFamily="2" charset="-78"/>
              <a:cs typeface="Anjoman Heavy" panose="00000A00000000000000" pitchFamily="2" charset="-78"/>
            </a:endParaRPr>
          </a:p>
        </p:txBody>
      </p:sp>
      <p:cxnSp>
        <p:nvCxnSpPr>
          <p:cNvPr id="9" name="Straight Connector 8">
            <a:extLst>
              <a:ext uri="{FF2B5EF4-FFF2-40B4-BE49-F238E27FC236}">
                <a16:creationId xmlns:a16="http://schemas.microsoft.com/office/drawing/2014/main" id="{816F4EAA-5DE7-C53C-CC0C-44AA302555C8}"/>
              </a:ext>
            </a:extLst>
          </p:cNvPr>
          <p:cNvCxnSpPr>
            <a:stCxn id="3" idx="0"/>
            <a:endCxn id="3" idx="2"/>
          </p:cNvCxnSpPr>
          <p:nvPr/>
        </p:nvCxnSpPr>
        <p:spPr>
          <a:xfrm>
            <a:off x="6096001" y="0"/>
            <a:ext cx="0" cy="685799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C8B6674A-354E-85BD-6E0F-50593747C0FB}"/>
              </a:ext>
            </a:extLst>
          </p:cNvPr>
          <p:cNvGrpSpPr/>
          <p:nvPr/>
        </p:nvGrpSpPr>
        <p:grpSpPr>
          <a:xfrm>
            <a:off x="839915" y="-2433964"/>
            <a:ext cx="9476665" cy="2308324"/>
            <a:chOff x="839915" y="2075775"/>
            <a:chExt cx="9476665" cy="2308324"/>
          </a:xfrm>
        </p:grpSpPr>
        <p:sp>
          <p:nvSpPr>
            <p:cNvPr id="10" name="Rectangle 9">
              <a:extLst>
                <a:ext uri="{FF2B5EF4-FFF2-40B4-BE49-F238E27FC236}">
                  <a16:creationId xmlns:a16="http://schemas.microsoft.com/office/drawing/2014/main" id="{00E1F9E7-F9F2-257A-4119-402954FC82D2}"/>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تشکیل ماتریس تصمیم</a:t>
              </a:r>
              <a:endParaRPr lang="en-US" dirty="0">
                <a:solidFill>
                  <a:srgbClr val="00B050"/>
                </a:solidFill>
                <a:latin typeface="Anjoman Bold" panose="00000800000000000000" pitchFamily="2" charset="-78"/>
                <a:cs typeface="Anjoman Bold" panose="00000800000000000000" pitchFamily="2" charset="-78"/>
              </a:endParaRPr>
            </a:p>
          </p:txBody>
        </p:sp>
        <p:sp>
          <p:nvSpPr>
            <p:cNvPr id="12" name="TextBox 11">
              <a:extLst>
                <a:ext uri="{FF2B5EF4-FFF2-40B4-BE49-F238E27FC236}">
                  <a16:creationId xmlns:a16="http://schemas.microsoft.com/office/drawing/2014/main" id="{C9F762CB-7785-19EB-96C6-F636C518BE9F}"/>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ماتریس تصمیم شامل یکسری </a:t>
              </a:r>
              <a:r>
                <a:rPr lang="fa-IR" sz="1600" dirty="0"/>
                <a:t>معیار و گزینه </a:t>
              </a:r>
              <a:r>
                <a:rPr lang="fa-IR" sz="1600" dirty="0">
                  <a:latin typeface="Anjoman Regular" panose="00000500000000000000" pitchFamily="2" charset="-78"/>
                  <a:cs typeface="Anjoman Regular" panose="00000500000000000000" pitchFamily="2" charset="-78"/>
                </a:rPr>
                <a:t>می‌باشد یک ماتریسی که معیارها در ستون ها قرار می گیرند و گزینه ها در سطر هستند. و هر سلول ماتریس ارزیابی هر گزینه نسبت به هر معیار است. بعد از اینکه ماتریس تصمیم تشکیل شد می بایست آن را توسط نظرات خبرگان تکمیل کنیم</a:t>
              </a:r>
              <a:endParaRPr lang="en-US" sz="1600" dirty="0">
                <a:latin typeface="Anjoman Regular" panose="00000500000000000000" pitchFamily="2" charset="-78"/>
                <a:cs typeface="Anjoman Regular" panose="00000500000000000000" pitchFamily="2" charset="-78"/>
              </a:endParaRPr>
            </a:p>
          </p:txBody>
        </p:sp>
        <p:sp>
          <p:nvSpPr>
            <p:cNvPr id="16" name="Oval 15">
              <a:extLst>
                <a:ext uri="{FF2B5EF4-FFF2-40B4-BE49-F238E27FC236}">
                  <a16:creationId xmlns:a16="http://schemas.microsoft.com/office/drawing/2014/main" id="{46D2851C-8575-3BAB-A626-397F485BF479}"/>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A3D6B2BF-A90C-E5A2-10F5-B71A91CF7388}"/>
                </a:ext>
              </a:extLst>
            </p:cNvPr>
            <p:cNvCxnSpPr>
              <a:cxnSpLocks/>
              <a:stCxn id="16"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A1FBC56-8A85-3735-3F41-E9935B176908}"/>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44F1981F-05BE-5551-052F-16A85FE59D41}"/>
              </a:ext>
            </a:extLst>
          </p:cNvPr>
          <p:cNvGrpSpPr/>
          <p:nvPr/>
        </p:nvGrpSpPr>
        <p:grpSpPr>
          <a:xfrm>
            <a:off x="839915" y="2075775"/>
            <a:ext cx="9476665" cy="2308324"/>
            <a:chOff x="839915" y="2075775"/>
            <a:chExt cx="9476665" cy="2308324"/>
          </a:xfrm>
        </p:grpSpPr>
        <p:sp>
          <p:nvSpPr>
            <p:cNvPr id="4" name="Rectangle 3">
              <a:extLst>
                <a:ext uri="{FF2B5EF4-FFF2-40B4-BE49-F238E27FC236}">
                  <a16:creationId xmlns:a16="http://schemas.microsoft.com/office/drawing/2014/main" id="{D5DEF1FF-D185-50DB-A649-80A8CD09B93D}"/>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بی مقیاس کردن ماتریس تصمیم </a:t>
              </a:r>
              <a:endParaRPr lang="en-US" dirty="0">
                <a:solidFill>
                  <a:srgbClr val="00B050"/>
                </a:solidFill>
                <a:latin typeface="Anjoman Bold" panose="00000800000000000000" pitchFamily="2" charset="-78"/>
                <a:cs typeface="Anjoman Bold" panose="00000800000000000000" pitchFamily="2" charset="-78"/>
              </a:endParaRPr>
            </a:p>
          </p:txBody>
        </p:sp>
        <p:sp>
          <p:nvSpPr>
            <p:cNvPr id="6" name="TextBox 5">
              <a:extLst>
                <a:ext uri="{FF2B5EF4-FFF2-40B4-BE49-F238E27FC236}">
                  <a16:creationId xmlns:a16="http://schemas.microsoft.com/office/drawing/2014/main" id="{F7E13129-966C-5887-B1E8-C9F8A218377F}"/>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بی مقیاس کردن در روش تاپسیس با استفاده از روش نرم صورت میگیرد و به اینصورت انجام می شود که هر درایه بر </a:t>
              </a:r>
              <a:r>
                <a:rPr lang="fa-IR" sz="1600" dirty="0"/>
                <a:t>جذر مجموع مربعات درایه های آن ستون </a:t>
              </a:r>
              <a:r>
                <a:rPr lang="fa-IR" sz="1600" dirty="0">
                  <a:latin typeface="Anjoman Regular" panose="00000500000000000000" pitchFamily="2" charset="-78"/>
                  <a:cs typeface="Anjoman Regular" panose="00000500000000000000" pitchFamily="2" charset="-78"/>
                </a:rPr>
                <a:t>معیار تقسیم می شود. در این گام در واقع ماتریس تصمیم تبدیل به یک ماتریس بی بعد می شود.</a:t>
              </a:r>
              <a:endParaRPr lang="en-US" sz="1600" dirty="0">
                <a:latin typeface="Anjoman Regular" panose="00000500000000000000" pitchFamily="2" charset="-78"/>
                <a:cs typeface="Anjoman Regular" panose="00000500000000000000" pitchFamily="2" charset="-78"/>
              </a:endParaRPr>
            </a:p>
          </p:txBody>
        </p:sp>
        <p:sp>
          <p:nvSpPr>
            <p:cNvPr id="7" name="Oval 6">
              <a:extLst>
                <a:ext uri="{FF2B5EF4-FFF2-40B4-BE49-F238E27FC236}">
                  <a16:creationId xmlns:a16="http://schemas.microsoft.com/office/drawing/2014/main" id="{7241A38F-2226-9099-CB1D-BE6EDEA7650E}"/>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093894A2-7C5F-B0A2-D0F4-F918CDA0ABD3}"/>
                </a:ext>
              </a:extLst>
            </p:cNvPr>
            <p:cNvCxnSpPr>
              <a:cxnSpLocks/>
              <a:stCxn id="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AAFCC5A-9450-4A73-EE89-61AB2DD3D5D1}"/>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8BE223DE-8618-42D2-B5B0-5A2612615CFE}"/>
              </a:ext>
            </a:extLst>
          </p:cNvPr>
          <p:cNvGrpSpPr/>
          <p:nvPr/>
        </p:nvGrpSpPr>
        <p:grpSpPr>
          <a:xfrm>
            <a:off x="839915" y="6971375"/>
            <a:ext cx="9476665" cy="2308324"/>
            <a:chOff x="839915" y="2075775"/>
            <a:chExt cx="9476665" cy="2308324"/>
          </a:xfrm>
        </p:grpSpPr>
        <p:sp>
          <p:nvSpPr>
            <p:cNvPr id="25" name="Rectangle 24">
              <a:extLst>
                <a:ext uri="{FF2B5EF4-FFF2-40B4-BE49-F238E27FC236}">
                  <a16:creationId xmlns:a16="http://schemas.microsoft.com/office/drawing/2014/main" id="{54E0325E-A306-BBEB-F52C-E2424CB4F63B}"/>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تعیین ماتریس بی مقیاس وزن دار</a:t>
              </a:r>
              <a:endParaRPr lang="en-US" dirty="0">
                <a:solidFill>
                  <a:srgbClr val="00B050"/>
                </a:solidFill>
                <a:latin typeface="Anjoman Bold" panose="00000800000000000000" pitchFamily="2" charset="-78"/>
                <a:cs typeface="Anjoman Bold" panose="00000800000000000000" pitchFamily="2" charset="-78"/>
              </a:endParaRPr>
            </a:p>
          </p:txBody>
        </p:sp>
        <p:sp>
          <p:nvSpPr>
            <p:cNvPr id="26" name="TextBox 25">
              <a:extLst>
                <a:ext uri="{FF2B5EF4-FFF2-40B4-BE49-F238E27FC236}">
                  <a16:creationId xmlns:a16="http://schemas.microsoft.com/office/drawing/2014/main" id="{83139B22-99B0-FC0F-537E-386ADE03FF64}"/>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sz="1600" dirty="0">
                  <a:latin typeface="Anjoman Regular" panose="00000500000000000000" pitchFamily="2" charset="-78"/>
                  <a:cs typeface="Anjoman Regular" panose="00000500000000000000" pitchFamily="2" charset="-78"/>
                </a:rPr>
                <a:t>در این گام باید وزن معیارها که از روش‌های دیگر  بدست آمده است را در ماتریس نرمال ضرب کنیم تا ماتریس وزن دار حاصل شود</a:t>
              </a:r>
              <a:endParaRPr lang="en-US" sz="1600" dirty="0">
                <a:latin typeface="Anjoman Regular" panose="00000500000000000000" pitchFamily="2" charset="-78"/>
                <a:cs typeface="Anjoman Regular" panose="00000500000000000000" pitchFamily="2" charset="-78"/>
              </a:endParaRPr>
            </a:p>
          </p:txBody>
        </p:sp>
        <p:sp>
          <p:nvSpPr>
            <p:cNvPr id="27" name="Oval 26">
              <a:extLst>
                <a:ext uri="{FF2B5EF4-FFF2-40B4-BE49-F238E27FC236}">
                  <a16:creationId xmlns:a16="http://schemas.microsoft.com/office/drawing/2014/main" id="{FCD03881-0147-0905-906F-105C9A4A232C}"/>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44A057BE-B22F-33BC-B6E9-FAB8CD10622B}"/>
                </a:ext>
              </a:extLst>
            </p:cNvPr>
            <p:cNvCxnSpPr>
              <a:cxnSpLocks/>
              <a:stCxn id="2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528186A-D083-6DC7-98CE-4D8044617D77}"/>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74127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l="15695" t="27386" r="17170" b="15960"/>
          <a:stretch/>
        </p:blipFill>
        <p:spPr>
          <a:xfrm>
            <a:off x="2" y="0"/>
            <a:ext cx="12191998" cy="6857999"/>
          </a:xfrm>
          <a:prstGeom prst="rect">
            <a:avLst/>
          </a:prstGeom>
        </p:spPr>
      </p:pic>
      <p:sp>
        <p:nvSpPr>
          <p:cNvPr id="5" name="TextBox 4">
            <a:extLst>
              <a:ext uri="{FF2B5EF4-FFF2-40B4-BE49-F238E27FC236}">
                <a16:creationId xmlns:a16="http://schemas.microsoft.com/office/drawing/2014/main" id="{04BAD7CD-B027-39BB-B1B9-432405F31CCE}"/>
              </a:ext>
            </a:extLst>
          </p:cNvPr>
          <p:cNvSpPr txBox="1"/>
          <p:nvPr/>
        </p:nvSpPr>
        <p:spPr>
          <a:xfrm>
            <a:off x="10591882" y="122802"/>
            <a:ext cx="1600118"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مواد و روش‌ها</a:t>
            </a:r>
            <a:endParaRPr lang="en-US" dirty="0">
              <a:solidFill>
                <a:srgbClr val="00B050"/>
              </a:solidFill>
              <a:latin typeface="Anjoman Heavy" panose="00000A00000000000000" pitchFamily="2" charset="-78"/>
              <a:cs typeface="Anjoman Heavy" panose="00000A00000000000000" pitchFamily="2" charset="-78"/>
            </a:endParaRPr>
          </a:p>
        </p:txBody>
      </p:sp>
      <p:cxnSp>
        <p:nvCxnSpPr>
          <p:cNvPr id="9" name="Straight Connector 8">
            <a:extLst>
              <a:ext uri="{FF2B5EF4-FFF2-40B4-BE49-F238E27FC236}">
                <a16:creationId xmlns:a16="http://schemas.microsoft.com/office/drawing/2014/main" id="{816F4EAA-5DE7-C53C-CC0C-44AA302555C8}"/>
              </a:ext>
            </a:extLst>
          </p:cNvPr>
          <p:cNvCxnSpPr>
            <a:stCxn id="3" idx="0"/>
            <a:endCxn id="3" idx="2"/>
          </p:cNvCxnSpPr>
          <p:nvPr/>
        </p:nvCxnSpPr>
        <p:spPr>
          <a:xfrm>
            <a:off x="6096001" y="0"/>
            <a:ext cx="0" cy="685799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44F1981F-05BE-5551-052F-16A85FE59D41}"/>
              </a:ext>
            </a:extLst>
          </p:cNvPr>
          <p:cNvGrpSpPr/>
          <p:nvPr/>
        </p:nvGrpSpPr>
        <p:grpSpPr>
          <a:xfrm>
            <a:off x="839915" y="-2455296"/>
            <a:ext cx="9476665" cy="2308324"/>
            <a:chOff x="839915" y="2075775"/>
            <a:chExt cx="9476665" cy="2308324"/>
          </a:xfrm>
        </p:grpSpPr>
        <p:sp>
          <p:nvSpPr>
            <p:cNvPr id="4" name="Rectangle 3">
              <a:extLst>
                <a:ext uri="{FF2B5EF4-FFF2-40B4-BE49-F238E27FC236}">
                  <a16:creationId xmlns:a16="http://schemas.microsoft.com/office/drawing/2014/main" id="{D5DEF1FF-D185-50DB-A649-80A8CD09B93D}"/>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بی مقیاس کردن ماتریس تصمیم </a:t>
              </a:r>
              <a:endParaRPr lang="en-US" dirty="0">
                <a:solidFill>
                  <a:srgbClr val="00B050"/>
                </a:solidFill>
                <a:latin typeface="Anjoman Bold" panose="00000800000000000000" pitchFamily="2" charset="-78"/>
                <a:cs typeface="Anjoman Bold" panose="00000800000000000000" pitchFamily="2" charset="-78"/>
              </a:endParaRPr>
            </a:p>
          </p:txBody>
        </p:sp>
        <p:sp>
          <p:nvSpPr>
            <p:cNvPr id="6" name="TextBox 5">
              <a:extLst>
                <a:ext uri="{FF2B5EF4-FFF2-40B4-BE49-F238E27FC236}">
                  <a16:creationId xmlns:a16="http://schemas.microsoft.com/office/drawing/2014/main" id="{F7E13129-966C-5887-B1E8-C9F8A218377F}"/>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بی مقیاس کردن در روش تاپسیس با استفاده از روش نرم صورت میگیرد و به اینصورت انجام می شود که هر درایه بر </a:t>
              </a:r>
              <a:r>
                <a:rPr lang="fa-IR" sz="1600" dirty="0"/>
                <a:t>جذر مجموع مربعات درایه های آن ستون </a:t>
              </a:r>
              <a:r>
                <a:rPr lang="fa-IR" sz="1600" dirty="0">
                  <a:latin typeface="Anjoman Regular" panose="00000500000000000000" pitchFamily="2" charset="-78"/>
                  <a:cs typeface="Anjoman Regular" panose="00000500000000000000" pitchFamily="2" charset="-78"/>
                </a:rPr>
                <a:t>معیار تقسیم می شود. در این گام در واقع ماتریس تصمیم تبدیل به یک ماتریس بی بعد می شود.</a:t>
              </a:r>
              <a:endParaRPr lang="en-US" sz="1600" dirty="0">
                <a:latin typeface="Anjoman Regular" panose="00000500000000000000" pitchFamily="2" charset="-78"/>
                <a:cs typeface="Anjoman Regular" panose="00000500000000000000" pitchFamily="2" charset="-78"/>
              </a:endParaRPr>
            </a:p>
          </p:txBody>
        </p:sp>
        <p:sp>
          <p:nvSpPr>
            <p:cNvPr id="7" name="Oval 6">
              <a:extLst>
                <a:ext uri="{FF2B5EF4-FFF2-40B4-BE49-F238E27FC236}">
                  <a16:creationId xmlns:a16="http://schemas.microsoft.com/office/drawing/2014/main" id="{7241A38F-2226-9099-CB1D-BE6EDEA7650E}"/>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093894A2-7C5F-B0A2-D0F4-F918CDA0ABD3}"/>
                </a:ext>
              </a:extLst>
            </p:cNvPr>
            <p:cNvCxnSpPr>
              <a:cxnSpLocks/>
              <a:stCxn id="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AAFCC5A-9450-4A73-EE89-61AB2DD3D5D1}"/>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F0C98B42-6891-6D91-0189-ED54A1B64F57}"/>
              </a:ext>
            </a:extLst>
          </p:cNvPr>
          <p:cNvGrpSpPr/>
          <p:nvPr/>
        </p:nvGrpSpPr>
        <p:grpSpPr>
          <a:xfrm>
            <a:off x="839915" y="2075775"/>
            <a:ext cx="9476665" cy="2308324"/>
            <a:chOff x="839915" y="2075775"/>
            <a:chExt cx="9476665" cy="2308324"/>
          </a:xfrm>
        </p:grpSpPr>
        <p:sp>
          <p:nvSpPr>
            <p:cNvPr id="14" name="Rectangle 13">
              <a:extLst>
                <a:ext uri="{FF2B5EF4-FFF2-40B4-BE49-F238E27FC236}">
                  <a16:creationId xmlns:a16="http://schemas.microsoft.com/office/drawing/2014/main" id="{807A27C2-E9D6-D581-3D93-694060BCB4EA}"/>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تعیین ماتریس بی مقیاس وزن دار</a:t>
              </a:r>
              <a:endParaRPr lang="en-US" dirty="0">
                <a:solidFill>
                  <a:srgbClr val="00B050"/>
                </a:solidFill>
                <a:latin typeface="Anjoman Bold" panose="00000800000000000000" pitchFamily="2" charset="-78"/>
                <a:cs typeface="Anjoman Bold" panose="00000800000000000000" pitchFamily="2" charset="-78"/>
              </a:endParaRPr>
            </a:p>
          </p:txBody>
        </p:sp>
        <p:sp>
          <p:nvSpPr>
            <p:cNvPr id="15" name="TextBox 14">
              <a:extLst>
                <a:ext uri="{FF2B5EF4-FFF2-40B4-BE49-F238E27FC236}">
                  <a16:creationId xmlns:a16="http://schemas.microsoft.com/office/drawing/2014/main" id="{ABA85C36-FF4A-086E-6E2D-7276F2240320}"/>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sz="1600" dirty="0">
                  <a:latin typeface="Anjoman Regular" panose="00000500000000000000" pitchFamily="2" charset="-78"/>
                  <a:cs typeface="Anjoman Regular" panose="00000500000000000000" pitchFamily="2" charset="-78"/>
                </a:rPr>
                <a:t>در این گام باید وزن معیارها که از روش‌های دیگر  بدست آمده است را در ماتریس نرمال ضرب کنیم تا ماتریس وزن دار حاصل شود</a:t>
              </a:r>
              <a:endParaRPr lang="en-US" sz="1600" dirty="0">
                <a:latin typeface="Anjoman Regular" panose="00000500000000000000" pitchFamily="2" charset="-78"/>
                <a:cs typeface="Anjoman Regular" panose="00000500000000000000" pitchFamily="2" charset="-78"/>
              </a:endParaRPr>
            </a:p>
          </p:txBody>
        </p:sp>
        <p:sp>
          <p:nvSpPr>
            <p:cNvPr id="17" name="Oval 16">
              <a:extLst>
                <a:ext uri="{FF2B5EF4-FFF2-40B4-BE49-F238E27FC236}">
                  <a16:creationId xmlns:a16="http://schemas.microsoft.com/office/drawing/2014/main" id="{E5882C03-849B-9D4F-4C7F-D1A0B849BE02}"/>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9D427182-4BDA-26B1-ACBE-B7C04E3319A9}"/>
                </a:ext>
              </a:extLst>
            </p:cNvPr>
            <p:cNvCxnSpPr>
              <a:cxnSpLocks/>
              <a:stCxn id="1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9858EEE-0391-6A22-0BCF-DFF87EB9C66F}"/>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DECC56E1-4059-803F-D96F-AEFCFEEAE919}"/>
              </a:ext>
            </a:extLst>
          </p:cNvPr>
          <p:cNvGrpSpPr/>
          <p:nvPr/>
        </p:nvGrpSpPr>
        <p:grpSpPr>
          <a:xfrm>
            <a:off x="839915" y="6920744"/>
            <a:ext cx="9476665" cy="2308324"/>
            <a:chOff x="839915" y="2075775"/>
            <a:chExt cx="9476665" cy="2308324"/>
          </a:xfrm>
        </p:grpSpPr>
        <p:sp>
          <p:nvSpPr>
            <p:cNvPr id="24" name="Rectangle 23">
              <a:extLst>
                <a:ext uri="{FF2B5EF4-FFF2-40B4-BE49-F238E27FC236}">
                  <a16:creationId xmlns:a16="http://schemas.microsoft.com/office/drawing/2014/main" id="{360A773A-B162-7548-4916-8C244D476272}"/>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یافتن حل ایده ال و ضد ایده آل</a:t>
              </a:r>
              <a:endParaRPr lang="en-US" dirty="0">
                <a:solidFill>
                  <a:srgbClr val="00B050"/>
                </a:solidFill>
                <a:latin typeface="Anjoman Bold" panose="00000800000000000000" pitchFamily="2" charset="-78"/>
                <a:cs typeface="Anjoman Bold" panose="00000800000000000000" pitchFamily="2" charset="-78"/>
              </a:endParaRPr>
            </a:p>
          </p:txBody>
        </p:sp>
        <p:sp>
          <p:nvSpPr>
            <p:cNvPr id="25" name="TextBox 24">
              <a:extLst>
                <a:ext uri="{FF2B5EF4-FFF2-40B4-BE49-F238E27FC236}">
                  <a16:creationId xmlns:a16="http://schemas.microsoft.com/office/drawing/2014/main" id="{830EB915-F0FB-C701-DFAB-2C5AFD3108C3}"/>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sz="1600" dirty="0">
                  <a:latin typeface="Anjoman Regular" panose="00000500000000000000" pitchFamily="2" charset="-78"/>
                  <a:cs typeface="Anjoman Regular" panose="00000500000000000000" pitchFamily="2" charset="-78"/>
                </a:rPr>
                <a:t>در این جا باید نوع معیارها مشخص شود معیارها یا جنبه مثبت دارند یا منفی. معیارهای مثبت معیارهایی هستند که افزایش آن ها باعث بهبود در سیستم شود مثل کیفیت یک محصول این معیار از نوع مثبت است و حل ایده آل آن برابر با بزرگترین درایه ستون معیار و ضد ایده آل برابر با کوچکترین درایه سلول. برای معیارهای منفی بالعکس.</a:t>
              </a:r>
              <a:endParaRPr lang="en-US" sz="1600" dirty="0">
                <a:latin typeface="Anjoman Regular" panose="00000500000000000000" pitchFamily="2" charset="-78"/>
                <a:cs typeface="Anjoman Regular" panose="00000500000000000000" pitchFamily="2" charset="-78"/>
              </a:endParaRPr>
            </a:p>
          </p:txBody>
        </p:sp>
        <p:sp>
          <p:nvSpPr>
            <p:cNvPr id="26" name="Oval 25">
              <a:extLst>
                <a:ext uri="{FF2B5EF4-FFF2-40B4-BE49-F238E27FC236}">
                  <a16:creationId xmlns:a16="http://schemas.microsoft.com/office/drawing/2014/main" id="{BF8FE670-269F-9837-1580-DA7B139725E0}"/>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9414B6E4-E7F7-B599-0F0E-72265A8FD189}"/>
                </a:ext>
              </a:extLst>
            </p:cNvPr>
            <p:cNvCxnSpPr>
              <a:cxnSpLocks/>
              <a:stCxn id="26"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15F6490-1B1F-B6BE-5837-2208E89734BC}"/>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81523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t="7802" b="7802"/>
          <a:stretch/>
        </p:blipFill>
        <p:spPr>
          <a:xfrm>
            <a:off x="0" y="0"/>
            <a:ext cx="12192000" cy="6858000"/>
          </a:xfrm>
          <a:prstGeom prst="rect">
            <a:avLst/>
          </a:prstGeom>
        </p:spPr>
      </p:pic>
      <p:sp>
        <p:nvSpPr>
          <p:cNvPr id="2" name="TextBox 1">
            <a:extLst>
              <a:ext uri="{FF2B5EF4-FFF2-40B4-BE49-F238E27FC236}">
                <a16:creationId xmlns:a16="http://schemas.microsoft.com/office/drawing/2014/main" id="{306A0B63-BF0A-7629-42CD-1A96F06F7AAB}"/>
              </a:ext>
            </a:extLst>
          </p:cNvPr>
          <p:cNvSpPr txBox="1"/>
          <p:nvPr/>
        </p:nvSpPr>
        <p:spPr>
          <a:xfrm>
            <a:off x="3158337" y="3095625"/>
            <a:ext cx="5593198" cy="646331"/>
          </a:xfrm>
          <a:prstGeom prst="rect">
            <a:avLst/>
          </a:prstGeom>
          <a:solidFill>
            <a:srgbClr val="D33D3D"/>
          </a:solidFill>
        </p:spPr>
        <p:txBody>
          <a:bodyPr wrap="none" rtlCol="0">
            <a:spAutoFit/>
          </a:bodyPr>
          <a:lstStyle/>
          <a:p>
            <a:r>
              <a:rPr lang="fa-IR" sz="3600" dirty="0">
                <a:solidFill>
                  <a:schemeClr val="bg1"/>
                </a:solidFill>
                <a:latin typeface="Anjoman Heavy" panose="00000A00000000000000" pitchFamily="2" charset="-78"/>
                <a:cs typeface="Anjoman Heavy" panose="00000A00000000000000" pitchFamily="2" charset="-78"/>
              </a:rPr>
              <a:t>تفاوت ریسک و خطر چیست</a:t>
            </a:r>
            <a:endParaRPr lang="en-US" sz="3600" dirty="0">
              <a:solidFill>
                <a:schemeClr val="bg1"/>
              </a:solidFill>
              <a:latin typeface="Anjoman Heavy" panose="00000A00000000000000" pitchFamily="2" charset="-78"/>
              <a:cs typeface="Anjoman Heavy" panose="00000A00000000000000" pitchFamily="2" charset="-78"/>
            </a:endParaRPr>
          </a:p>
        </p:txBody>
      </p:sp>
      <p:sp>
        <p:nvSpPr>
          <p:cNvPr id="4" name="TextBox 3">
            <a:extLst>
              <a:ext uri="{FF2B5EF4-FFF2-40B4-BE49-F238E27FC236}">
                <a16:creationId xmlns:a16="http://schemas.microsoft.com/office/drawing/2014/main" id="{200C33D1-CA8D-C83F-59DB-EB0AADDD07FA}"/>
              </a:ext>
            </a:extLst>
          </p:cNvPr>
          <p:cNvSpPr txBox="1"/>
          <p:nvPr/>
        </p:nvSpPr>
        <p:spPr>
          <a:xfrm>
            <a:off x="2486024" y="2497976"/>
            <a:ext cx="1981200" cy="1862048"/>
          </a:xfrm>
          <a:prstGeom prst="rect">
            <a:avLst/>
          </a:prstGeom>
          <a:noFill/>
        </p:spPr>
        <p:txBody>
          <a:bodyPr wrap="square" rtlCol="0">
            <a:spAutoFit/>
          </a:bodyPr>
          <a:lstStyle/>
          <a:p>
            <a:r>
              <a:rPr lang="fa-IR" sz="11500" dirty="0">
                <a:ln w="88900">
                  <a:noFill/>
                </a:ln>
                <a:solidFill>
                  <a:schemeClr val="bg1"/>
                </a:solidFill>
                <a:latin typeface="Anjoman Heavy" panose="00000A00000000000000" pitchFamily="2" charset="-78"/>
                <a:cs typeface="Anjoman Heavy" panose="00000A00000000000000" pitchFamily="2" charset="-78"/>
              </a:rPr>
              <a:t>؟</a:t>
            </a:r>
            <a:endParaRPr lang="en-US" sz="11500" dirty="0">
              <a:ln w="88900">
                <a:noFill/>
              </a:ln>
              <a:solidFill>
                <a:schemeClr val="bg1"/>
              </a:solidFill>
              <a:latin typeface="Anjoman Heavy" panose="00000A00000000000000" pitchFamily="2" charset="-78"/>
              <a:cs typeface="Anjoman Heavy" panose="00000A00000000000000" pitchFamily="2" charset="-78"/>
            </a:endParaRPr>
          </a:p>
        </p:txBody>
      </p:sp>
    </p:spTree>
    <p:extLst>
      <p:ext uri="{BB962C8B-B14F-4D97-AF65-F5344CB8AC3E}">
        <p14:creationId xmlns:p14="http://schemas.microsoft.com/office/powerpoint/2010/main" val="1222901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l="15695" t="35024" r="17170" b="8322"/>
          <a:stretch/>
        </p:blipFill>
        <p:spPr>
          <a:xfrm>
            <a:off x="2" y="0"/>
            <a:ext cx="12191998" cy="6857999"/>
          </a:xfrm>
          <a:prstGeom prst="rect">
            <a:avLst/>
          </a:prstGeom>
        </p:spPr>
      </p:pic>
      <p:sp>
        <p:nvSpPr>
          <p:cNvPr id="5" name="TextBox 4">
            <a:extLst>
              <a:ext uri="{FF2B5EF4-FFF2-40B4-BE49-F238E27FC236}">
                <a16:creationId xmlns:a16="http://schemas.microsoft.com/office/drawing/2014/main" id="{04BAD7CD-B027-39BB-B1B9-432405F31CCE}"/>
              </a:ext>
            </a:extLst>
          </p:cNvPr>
          <p:cNvSpPr txBox="1"/>
          <p:nvPr/>
        </p:nvSpPr>
        <p:spPr>
          <a:xfrm>
            <a:off x="10591882" y="122802"/>
            <a:ext cx="1600118"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مواد و روش‌ها</a:t>
            </a:r>
            <a:endParaRPr lang="en-US" dirty="0">
              <a:solidFill>
                <a:srgbClr val="00B050"/>
              </a:solidFill>
              <a:latin typeface="Anjoman Heavy" panose="00000A00000000000000" pitchFamily="2" charset="-78"/>
              <a:cs typeface="Anjoman Heavy" panose="00000A00000000000000" pitchFamily="2" charset="-78"/>
            </a:endParaRPr>
          </a:p>
        </p:txBody>
      </p:sp>
      <p:cxnSp>
        <p:nvCxnSpPr>
          <p:cNvPr id="9" name="Straight Connector 8">
            <a:extLst>
              <a:ext uri="{FF2B5EF4-FFF2-40B4-BE49-F238E27FC236}">
                <a16:creationId xmlns:a16="http://schemas.microsoft.com/office/drawing/2014/main" id="{816F4EAA-5DE7-C53C-CC0C-44AA302555C8}"/>
              </a:ext>
            </a:extLst>
          </p:cNvPr>
          <p:cNvCxnSpPr>
            <a:stCxn id="3" idx="0"/>
            <a:endCxn id="3" idx="2"/>
          </p:cNvCxnSpPr>
          <p:nvPr/>
        </p:nvCxnSpPr>
        <p:spPr>
          <a:xfrm>
            <a:off x="6096001" y="0"/>
            <a:ext cx="0" cy="685799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0C98B42-6891-6D91-0189-ED54A1B64F57}"/>
              </a:ext>
            </a:extLst>
          </p:cNvPr>
          <p:cNvGrpSpPr/>
          <p:nvPr/>
        </p:nvGrpSpPr>
        <p:grpSpPr>
          <a:xfrm>
            <a:off x="839915" y="-2428003"/>
            <a:ext cx="9476665" cy="2308324"/>
            <a:chOff x="839915" y="2075775"/>
            <a:chExt cx="9476665" cy="2308324"/>
          </a:xfrm>
        </p:grpSpPr>
        <p:sp>
          <p:nvSpPr>
            <p:cNvPr id="14" name="Rectangle 13">
              <a:extLst>
                <a:ext uri="{FF2B5EF4-FFF2-40B4-BE49-F238E27FC236}">
                  <a16:creationId xmlns:a16="http://schemas.microsoft.com/office/drawing/2014/main" id="{807A27C2-E9D6-D581-3D93-694060BCB4EA}"/>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تعیین ماتریس بی مقیاس وزن دار</a:t>
              </a:r>
              <a:endParaRPr lang="en-US" dirty="0">
                <a:solidFill>
                  <a:srgbClr val="00B050"/>
                </a:solidFill>
                <a:latin typeface="Anjoman Bold" panose="00000800000000000000" pitchFamily="2" charset="-78"/>
                <a:cs typeface="Anjoman Bold" panose="00000800000000000000" pitchFamily="2" charset="-78"/>
              </a:endParaRPr>
            </a:p>
          </p:txBody>
        </p:sp>
        <p:sp>
          <p:nvSpPr>
            <p:cNvPr id="15" name="TextBox 14">
              <a:extLst>
                <a:ext uri="{FF2B5EF4-FFF2-40B4-BE49-F238E27FC236}">
                  <a16:creationId xmlns:a16="http://schemas.microsoft.com/office/drawing/2014/main" id="{ABA85C36-FF4A-086E-6E2D-7276F2240320}"/>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sz="1600" dirty="0">
                  <a:latin typeface="Anjoman Regular" panose="00000500000000000000" pitchFamily="2" charset="-78"/>
                  <a:cs typeface="Anjoman Regular" panose="00000500000000000000" pitchFamily="2" charset="-78"/>
                </a:rPr>
                <a:t>در این گام باید وزن معیارها که از روش‌های دیگر  بدست آمده است را در ماتریس نرمال ضرب کنیم تا ماتریس وزن دار حاصل شود</a:t>
              </a:r>
              <a:endParaRPr lang="en-US" sz="1600" dirty="0">
                <a:latin typeface="Anjoman Regular" panose="00000500000000000000" pitchFamily="2" charset="-78"/>
                <a:cs typeface="Anjoman Regular" panose="00000500000000000000" pitchFamily="2" charset="-78"/>
              </a:endParaRPr>
            </a:p>
          </p:txBody>
        </p:sp>
        <p:sp>
          <p:nvSpPr>
            <p:cNvPr id="17" name="Oval 16">
              <a:extLst>
                <a:ext uri="{FF2B5EF4-FFF2-40B4-BE49-F238E27FC236}">
                  <a16:creationId xmlns:a16="http://schemas.microsoft.com/office/drawing/2014/main" id="{E5882C03-849B-9D4F-4C7F-D1A0B849BE02}"/>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9D427182-4BDA-26B1-ACBE-B7C04E3319A9}"/>
                </a:ext>
              </a:extLst>
            </p:cNvPr>
            <p:cNvCxnSpPr>
              <a:cxnSpLocks/>
              <a:stCxn id="1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9858EEE-0391-6A22-0BCF-DFF87EB9C66F}"/>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63B4E95E-58A9-AD94-CE1B-71E77FA8113E}"/>
              </a:ext>
            </a:extLst>
          </p:cNvPr>
          <p:cNvGrpSpPr/>
          <p:nvPr/>
        </p:nvGrpSpPr>
        <p:grpSpPr>
          <a:xfrm>
            <a:off x="839915" y="2075774"/>
            <a:ext cx="9476665" cy="2308324"/>
            <a:chOff x="839915" y="2075775"/>
            <a:chExt cx="9476665" cy="2308324"/>
          </a:xfrm>
        </p:grpSpPr>
        <p:sp>
          <p:nvSpPr>
            <p:cNvPr id="12" name="Rectangle 11">
              <a:extLst>
                <a:ext uri="{FF2B5EF4-FFF2-40B4-BE49-F238E27FC236}">
                  <a16:creationId xmlns:a16="http://schemas.microsoft.com/office/drawing/2014/main" id="{47C54CE9-BFE5-B461-6B47-59BD006758DD}"/>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یافتن حل ایده ال و ضد ایده آل</a:t>
              </a:r>
              <a:endParaRPr lang="en-US" dirty="0">
                <a:solidFill>
                  <a:srgbClr val="00B050"/>
                </a:solidFill>
                <a:latin typeface="Anjoman Bold" panose="00000800000000000000" pitchFamily="2" charset="-78"/>
                <a:cs typeface="Anjoman Bold" panose="00000800000000000000" pitchFamily="2" charset="-78"/>
              </a:endParaRPr>
            </a:p>
          </p:txBody>
        </p:sp>
        <p:sp>
          <p:nvSpPr>
            <p:cNvPr id="16" name="TextBox 15">
              <a:extLst>
                <a:ext uri="{FF2B5EF4-FFF2-40B4-BE49-F238E27FC236}">
                  <a16:creationId xmlns:a16="http://schemas.microsoft.com/office/drawing/2014/main" id="{C2EB6F5E-8B12-0725-5F04-4F783953AE6A}"/>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sz="1600" dirty="0">
                  <a:latin typeface="Anjoman Regular" panose="00000500000000000000" pitchFamily="2" charset="-78"/>
                  <a:cs typeface="Anjoman Regular" panose="00000500000000000000" pitchFamily="2" charset="-78"/>
                </a:rPr>
                <a:t>در این جا باید نوع معیارها مشخص شود معیارها یا جنبه مثبت دارند یا منفی. معیارهای مثبت معیارهایی هستند که افزایش آن ها باعث بهبود در سیستم شود مثل کیفیت یک محصول این معیار از نوع مثبت است و حل ایده آل آن برابر با بزرگترین درایه ستون معیار و ضد ایده آل برابر با کوچکترین درایه سلول. برای معیارهای منفی بالعکس.</a:t>
              </a:r>
              <a:endParaRPr lang="en-US" sz="1600" dirty="0">
                <a:latin typeface="Anjoman Regular" panose="00000500000000000000" pitchFamily="2" charset="-78"/>
                <a:cs typeface="Anjoman Regular" panose="00000500000000000000" pitchFamily="2" charset="-78"/>
              </a:endParaRPr>
            </a:p>
          </p:txBody>
        </p:sp>
        <p:sp>
          <p:nvSpPr>
            <p:cNvPr id="20" name="Oval 19">
              <a:extLst>
                <a:ext uri="{FF2B5EF4-FFF2-40B4-BE49-F238E27FC236}">
                  <a16:creationId xmlns:a16="http://schemas.microsoft.com/office/drawing/2014/main" id="{038DF9F1-5753-4519-829B-150C3E50F6F3}"/>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DC3D3C6E-994B-7A49-827E-7EE124824054}"/>
                </a:ext>
              </a:extLst>
            </p:cNvPr>
            <p:cNvCxnSpPr>
              <a:cxnSpLocks/>
              <a:stCxn id="20"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527BC17-494D-7FBF-29A9-A0CCB169BD26}"/>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6D6EAB1A-725C-81EA-FD6D-FA117B5E8EBB}"/>
              </a:ext>
            </a:extLst>
          </p:cNvPr>
          <p:cNvGrpSpPr/>
          <p:nvPr/>
        </p:nvGrpSpPr>
        <p:grpSpPr>
          <a:xfrm>
            <a:off x="839915" y="7029919"/>
            <a:ext cx="9476665" cy="2308324"/>
            <a:chOff x="839915" y="2075775"/>
            <a:chExt cx="9476665" cy="2308324"/>
          </a:xfrm>
        </p:grpSpPr>
        <p:sp>
          <p:nvSpPr>
            <p:cNvPr id="24" name="Rectangle 23">
              <a:extLst>
                <a:ext uri="{FF2B5EF4-FFF2-40B4-BE49-F238E27FC236}">
                  <a16:creationId xmlns:a16="http://schemas.microsoft.com/office/drawing/2014/main" id="{1BDAC062-ED7A-0991-2B6A-9A63E0E3C2BE}"/>
                </a:ext>
              </a:extLst>
            </p:cNvPr>
            <p:cNvSpPr/>
            <p:nvPr/>
          </p:nvSpPr>
          <p:spPr>
            <a:xfrm>
              <a:off x="6782270" y="2880214"/>
              <a:ext cx="3534310" cy="69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محاسبه فاصله از حل ایده ال و ضد ایده آل و رتبه‌بندی گزینه‌ها</a:t>
              </a:r>
              <a:endParaRPr lang="en-US" dirty="0">
                <a:solidFill>
                  <a:srgbClr val="00B050"/>
                </a:solidFill>
                <a:latin typeface="Anjoman Bold" panose="00000800000000000000" pitchFamily="2" charset="-78"/>
                <a:cs typeface="Anjoman Bold" panose="00000800000000000000" pitchFamily="2" charset="-78"/>
              </a:endParaRPr>
            </a:p>
          </p:txBody>
        </p:sp>
        <p:sp>
          <p:nvSpPr>
            <p:cNvPr id="25" name="TextBox 24">
              <a:extLst>
                <a:ext uri="{FF2B5EF4-FFF2-40B4-BE49-F238E27FC236}">
                  <a16:creationId xmlns:a16="http://schemas.microsoft.com/office/drawing/2014/main" id="{D23A5BDD-012B-A948-0291-97AC130C922B}"/>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بر  اساس روابط موجود فاصله هر گزینه را ایده ال مثبت و منفی اش محاسبه شده و با توجه به این موضوع رتبه هر گزینه بدست می‌آید.</a:t>
              </a:r>
              <a:endParaRPr lang="en-US" sz="1600" dirty="0">
                <a:latin typeface="Anjoman Regular" panose="00000500000000000000" pitchFamily="2" charset="-78"/>
                <a:cs typeface="Anjoman Regular" panose="00000500000000000000" pitchFamily="2" charset="-78"/>
              </a:endParaRPr>
            </a:p>
          </p:txBody>
        </p:sp>
        <p:sp>
          <p:nvSpPr>
            <p:cNvPr id="26" name="Oval 25">
              <a:extLst>
                <a:ext uri="{FF2B5EF4-FFF2-40B4-BE49-F238E27FC236}">
                  <a16:creationId xmlns:a16="http://schemas.microsoft.com/office/drawing/2014/main" id="{81F91D43-1000-A6C7-CD35-5C360303C3BD}"/>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73F2EAD1-05AB-57E8-FA2C-965AB12E18A1}"/>
                </a:ext>
              </a:extLst>
            </p:cNvPr>
            <p:cNvCxnSpPr>
              <a:cxnSpLocks/>
              <a:stCxn id="26"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F45C01D-66A2-D2A1-F109-1E1104D826AC}"/>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78566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E867C-5D0A-EF32-7404-9BDF3798F759}"/>
              </a:ext>
            </a:extLst>
          </p:cNvPr>
          <p:cNvPicPr>
            <a:picLocks noChangeAspect="1"/>
          </p:cNvPicPr>
          <p:nvPr/>
        </p:nvPicPr>
        <p:blipFill rotWithShape="1">
          <a:blip r:embed="rId3">
            <a:extLst>
              <a:ext uri="{28A0092B-C50C-407E-A947-70E740481C1C}">
                <a14:useLocalDpi xmlns:a14="http://schemas.microsoft.com/office/drawing/2010/main" val="0"/>
              </a:ext>
            </a:extLst>
          </a:blip>
          <a:srcRect l="15695" t="43346" r="17170"/>
          <a:stretch/>
        </p:blipFill>
        <p:spPr>
          <a:xfrm>
            <a:off x="2" y="0"/>
            <a:ext cx="12191998" cy="6857999"/>
          </a:xfrm>
          <a:prstGeom prst="rect">
            <a:avLst/>
          </a:prstGeom>
        </p:spPr>
      </p:pic>
      <p:sp>
        <p:nvSpPr>
          <p:cNvPr id="5" name="TextBox 4">
            <a:extLst>
              <a:ext uri="{FF2B5EF4-FFF2-40B4-BE49-F238E27FC236}">
                <a16:creationId xmlns:a16="http://schemas.microsoft.com/office/drawing/2014/main" id="{04BAD7CD-B027-39BB-B1B9-432405F31CCE}"/>
              </a:ext>
            </a:extLst>
          </p:cNvPr>
          <p:cNvSpPr txBox="1"/>
          <p:nvPr/>
        </p:nvSpPr>
        <p:spPr>
          <a:xfrm>
            <a:off x="10591882" y="122802"/>
            <a:ext cx="1600118"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مواد و روش‌ها</a:t>
            </a:r>
            <a:endParaRPr lang="en-US" dirty="0">
              <a:solidFill>
                <a:srgbClr val="00B050"/>
              </a:solidFill>
              <a:latin typeface="Anjoman Heavy" panose="00000A00000000000000" pitchFamily="2" charset="-78"/>
              <a:cs typeface="Anjoman Heavy" panose="00000A00000000000000" pitchFamily="2" charset="-78"/>
            </a:endParaRPr>
          </a:p>
        </p:txBody>
      </p:sp>
      <p:cxnSp>
        <p:nvCxnSpPr>
          <p:cNvPr id="9" name="Straight Connector 8">
            <a:extLst>
              <a:ext uri="{FF2B5EF4-FFF2-40B4-BE49-F238E27FC236}">
                <a16:creationId xmlns:a16="http://schemas.microsoft.com/office/drawing/2014/main" id="{816F4EAA-5DE7-C53C-CC0C-44AA302555C8}"/>
              </a:ext>
            </a:extLst>
          </p:cNvPr>
          <p:cNvCxnSpPr>
            <a:stCxn id="3" idx="0"/>
            <a:endCxn id="3" idx="2"/>
          </p:cNvCxnSpPr>
          <p:nvPr/>
        </p:nvCxnSpPr>
        <p:spPr>
          <a:xfrm>
            <a:off x="6096001" y="0"/>
            <a:ext cx="0" cy="685799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63B4E95E-58A9-AD94-CE1B-71E77FA8113E}"/>
              </a:ext>
            </a:extLst>
          </p:cNvPr>
          <p:cNvGrpSpPr/>
          <p:nvPr/>
        </p:nvGrpSpPr>
        <p:grpSpPr>
          <a:xfrm>
            <a:off x="839915" y="-2414352"/>
            <a:ext cx="9476665" cy="2308324"/>
            <a:chOff x="839915" y="2075775"/>
            <a:chExt cx="9476665" cy="2308324"/>
          </a:xfrm>
        </p:grpSpPr>
        <p:sp>
          <p:nvSpPr>
            <p:cNvPr id="12" name="Rectangle 11">
              <a:extLst>
                <a:ext uri="{FF2B5EF4-FFF2-40B4-BE49-F238E27FC236}">
                  <a16:creationId xmlns:a16="http://schemas.microsoft.com/office/drawing/2014/main" id="{47C54CE9-BFE5-B461-6B47-59BD006758DD}"/>
                </a:ext>
              </a:extLst>
            </p:cNvPr>
            <p:cNvSpPr/>
            <p:nvPr/>
          </p:nvSpPr>
          <p:spPr>
            <a:xfrm>
              <a:off x="6782270" y="3030875"/>
              <a:ext cx="3534310" cy="39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یافتن حل ایده ال و ضد ایده آل</a:t>
              </a:r>
              <a:endParaRPr lang="en-US" dirty="0">
                <a:solidFill>
                  <a:srgbClr val="00B050"/>
                </a:solidFill>
                <a:latin typeface="Anjoman Bold" panose="00000800000000000000" pitchFamily="2" charset="-78"/>
                <a:cs typeface="Anjoman Bold" panose="00000800000000000000" pitchFamily="2" charset="-78"/>
              </a:endParaRPr>
            </a:p>
          </p:txBody>
        </p:sp>
        <p:sp>
          <p:nvSpPr>
            <p:cNvPr id="16" name="TextBox 15">
              <a:extLst>
                <a:ext uri="{FF2B5EF4-FFF2-40B4-BE49-F238E27FC236}">
                  <a16:creationId xmlns:a16="http://schemas.microsoft.com/office/drawing/2014/main" id="{C2EB6F5E-8B12-0725-5F04-4F783953AE6A}"/>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sz="1600" dirty="0">
                  <a:latin typeface="Anjoman Regular" panose="00000500000000000000" pitchFamily="2" charset="-78"/>
                  <a:cs typeface="Anjoman Regular" panose="00000500000000000000" pitchFamily="2" charset="-78"/>
                </a:rPr>
                <a:t>در این جا باید نوع معیارها مشخص شود معیارها یا جنبه مثبت دارند یا منفی. معیارهای مثبت معیارهایی هستند که افزایش آن ها باعث بهبود در سیستم شود مثل کیفیت یک محصول این معیار از نوع مثبت است و حل ایده آل آن برابر با بزرگترین درایه ستون معیار و ضد ایده آل برابر با کوچکترین درایه سلول. برای معیارهای منفی بالعکس.</a:t>
              </a:r>
              <a:endParaRPr lang="en-US" sz="1600" dirty="0">
                <a:latin typeface="Anjoman Regular" panose="00000500000000000000" pitchFamily="2" charset="-78"/>
                <a:cs typeface="Anjoman Regular" panose="00000500000000000000" pitchFamily="2" charset="-78"/>
              </a:endParaRPr>
            </a:p>
          </p:txBody>
        </p:sp>
        <p:sp>
          <p:nvSpPr>
            <p:cNvPr id="20" name="Oval 19">
              <a:extLst>
                <a:ext uri="{FF2B5EF4-FFF2-40B4-BE49-F238E27FC236}">
                  <a16:creationId xmlns:a16="http://schemas.microsoft.com/office/drawing/2014/main" id="{038DF9F1-5753-4519-829B-150C3E50F6F3}"/>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DC3D3C6E-994B-7A49-827E-7EE124824054}"/>
                </a:ext>
              </a:extLst>
            </p:cNvPr>
            <p:cNvCxnSpPr>
              <a:cxnSpLocks/>
              <a:stCxn id="20"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527BC17-494D-7FBF-29A9-A0CCB169BD26}"/>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B28BA4AF-8A64-67B4-4ED4-1D225DFC5FE0}"/>
              </a:ext>
            </a:extLst>
          </p:cNvPr>
          <p:cNvGrpSpPr/>
          <p:nvPr/>
        </p:nvGrpSpPr>
        <p:grpSpPr>
          <a:xfrm>
            <a:off x="839915" y="2075774"/>
            <a:ext cx="9476665" cy="2308324"/>
            <a:chOff x="839915" y="2075775"/>
            <a:chExt cx="9476665" cy="2308324"/>
          </a:xfrm>
        </p:grpSpPr>
        <p:sp>
          <p:nvSpPr>
            <p:cNvPr id="4" name="Rectangle 3">
              <a:extLst>
                <a:ext uri="{FF2B5EF4-FFF2-40B4-BE49-F238E27FC236}">
                  <a16:creationId xmlns:a16="http://schemas.microsoft.com/office/drawing/2014/main" id="{83BF7151-3EE6-B260-EBC1-85DD03AE0150}"/>
                </a:ext>
              </a:extLst>
            </p:cNvPr>
            <p:cNvSpPr/>
            <p:nvPr/>
          </p:nvSpPr>
          <p:spPr>
            <a:xfrm>
              <a:off x="6782270" y="2880214"/>
              <a:ext cx="3534310" cy="69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rgbClr val="00B050"/>
                  </a:solidFill>
                  <a:latin typeface="Anjoman Bold" panose="00000800000000000000" pitchFamily="2" charset="-78"/>
                  <a:cs typeface="Anjoman Bold" panose="00000800000000000000" pitchFamily="2" charset="-78"/>
                </a:rPr>
                <a:t>محاسبه فاصله از حل ایده ال و ضد ایده آل و رتبه‌بندی گزینه‌ها</a:t>
              </a:r>
              <a:endParaRPr lang="en-US" dirty="0">
                <a:solidFill>
                  <a:srgbClr val="00B050"/>
                </a:solidFill>
                <a:latin typeface="Anjoman Bold" panose="00000800000000000000" pitchFamily="2" charset="-78"/>
                <a:cs typeface="Anjoman Bold" panose="00000800000000000000" pitchFamily="2" charset="-78"/>
              </a:endParaRPr>
            </a:p>
          </p:txBody>
        </p:sp>
        <p:sp>
          <p:nvSpPr>
            <p:cNvPr id="6" name="TextBox 5">
              <a:extLst>
                <a:ext uri="{FF2B5EF4-FFF2-40B4-BE49-F238E27FC236}">
                  <a16:creationId xmlns:a16="http://schemas.microsoft.com/office/drawing/2014/main" id="{2A4035C6-911E-6884-8096-6C229E731342}"/>
                </a:ext>
              </a:extLst>
            </p:cNvPr>
            <p:cNvSpPr txBox="1"/>
            <p:nvPr/>
          </p:nvSpPr>
          <p:spPr>
            <a:xfrm>
              <a:off x="839915" y="2075775"/>
              <a:ext cx="4416174"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rgbClr val="00B050"/>
                  </a:solidFill>
                  <a:latin typeface="Anjoman Bold" panose="00000800000000000000" pitchFamily="2" charset="-78"/>
                  <a:cs typeface="Anjoman Bold" panose="000008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sz="1600" dirty="0">
                  <a:latin typeface="Anjoman Regular" panose="00000500000000000000" pitchFamily="2" charset="-78"/>
                  <a:cs typeface="Anjoman Regular" panose="00000500000000000000" pitchFamily="2" charset="-78"/>
                </a:rPr>
                <a:t>بر  اساس روابط موجود فاصله هر گزینه را ایده ال مثبت و منفی اش محاسبه شده و با توجه به این موضوع رتبه هر گزینه بدست می‌آید.</a:t>
              </a:r>
              <a:endParaRPr lang="en-US" sz="1600" dirty="0">
                <a:latin typeface="Anjoman Regular" panose="00000500000000000000" pitchFamily="2" charset="-78"/>
                <a:cs typeface="Anjoman Regular" panose="00000500000000000000" pitchFamily="2" charset="-78"/>
              </a:endParaRPr>
            </a:p>
          </p:txBody>
        </p:sp>
        <p:sp>
          <p:nvSpPr>
            <p:cNvPr id="7" name="Oval 6">
              <a:extLst>
                <a:ext uri="{FF2B5EF4-FFF2-40B4-BE49-F238E27FC236}">
                  <a16:creationId xmlns:a16="http://schemas.microsoft.com/office/drawing/2014/main" id="{68F7963C-2274-CF48-60BB-CE860D4A5E65}"/>
                </a:ext>
              </a:extLst>
            </p:cNvPr>
            <p:cNvSpPr/>
            <p:nvPr/>
          </p:nvSpPr>
          <p:spPr>
            <a:xfrm>
              <a:off x="5942357" y="3086100"/>
              <a:ext cx="287673" cy="2876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5A8A7EC2-FF54-F5EB-A8E9-8144028DA0BB}"/>
                </a:ext>
              </a:extLst>
            </p:cNvPr>
            <p:cNvCxnSpPr>
              <a:cxnSpLocks/>
              <a:stCxn id="7" idx="6"/>
            </p:cNvCxnSpPr>
            <p:nvPr/>
          </p:nvCxnSpPr>
          <p:spPr>
            <a:xfrm>
              <a:off x="6230030"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9158400-B387-7150-AA0B-6A886518D953}"/>
                </a:ext>
              </a:extLst>
            </p:cNvPr>
            <p:cNvCxnSpPr>
              <a:cxnSpLocks/>
            </p:cNvCxnSpPr>
            <p:nvPr/>
          </p:nvCxnSpPr>
          <p:spPr>
            <a:xfrm>
              <a:off x="5256089" y="3229937"/>
              <a:ext cx="7058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95628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286FBF-9227-1823-6B2C-BD692443797E}"/>
              </a:ext>
            </a:extLst>
          </p:cNvPr>
          <p:cNvPicPr>
            <a:picLocks noChangeAspect="1"/>
          </p:cNvPicPr>
          <p:nvPr/>
        </p:nvPicPr>
        <p:blipFill rotWithShape="1">
          <a:blip r:embed="rId3">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8" name="Rectangle 7">
            <a:extLst>
              <a:ext uri="{FF2B5EF4-FFF2-40B4-BE49-F238E27FC236}">
                <a16:creationId xmlns:a16="http://schemas.microsoft.com/office/drawing/2014/main" id="{93847A1C-AD2A-46A9-679B-DE6F4CBA3B9F}"/>
              </a:ext>
            </a:extLst>
          </p:cNvPr>
          <p:cNvSpPr/>
          <p:nvPr/>
        </p:nvSpPr>
        <p:spPr>
          <a:xfrm>
            <a:off x="103436" y="208129"/>
            <a:ext cx="11985129" cy="6441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5" name="Picture 4">
            <a:extLst>
              <a:ext uri="{FF2B5EF4-FFF2-40B4-BE49-F238E27FC236}">
                <a16:creationId xmlns:a16="http://schemas.microsoft.com/office/drawing/2014/main" id="{97838460-B623-A472-AF6E-8DE37FB850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821" y="492365"/>
            <a:ext cx="5957545" cy="5873270"/>
          </a:xfrm>
          <a:prstGeom prst="rect">
            <a:avLst/>
          </a:prstGeom>
        </p:spPr>
      </p:pic>
      <p:pic>
        <p:nvPicPr>
          <p:cNvPr id="7" name="Picture 6">
            <a:extLst>
              <a:ext uri="{FF2B5EF4-FFF2-40B4-BE49-F238E27FC236}">
                <a16:creationId xmlns:a16="http://schemas.microsoft.com/office/drawing/2014/main" id="{D0E07745-41AD-DBC6-AEA6-B6CD38CEEF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871" y="1477896"/>
            <a:ext cx="5456950" cy="4584602"/>
          </a:xfrm>
          <a:prstGeom prst="rect">
            <a:avLst/>
          </a:prstGeom>
        </p:spPr>
      </p:pic>
      <p:pic>
        <p:nvPicPr>
          <p:cNvPr id="9" name="Picture 8">
            <a:extLst>
              <a:ext uri="{FF2B5EF4-FFF2-40B4-BE49-F238E27FC236}">
                <a16:creationId xmlns:a16="http://schemas.microsoft.com/office/drawing/2014/main" id="{E8653420-2C3D-B163-ADAA-1EC5F4467833}"/>
              </a:ext>
            </a:extLst>
          </p:cNvPr>
          <p:cNvPicPr>
            <a:picLocks noChangeAspect="1"/>
          </p:cNvPicPr>
          <p:nvPr/>
        </p:nvPicPr>
        <p:blipFill rotWithShape="1">
          <a:blip r:embed="rId4">
            <a:extLst>
              <a:ext uri="{28A0092B-C50C-407E-A947-70E740481C1C}">
                <a14:useLocalDpi xmlns:a14="http://schemas.microsoft.com/office/drawing/2010/main" val="0"/>
              </a:ext>
            </a:extLst>
          </a:blip>
          <a:srcRect b="89135"/>
          <a:stretch/>
        </p:blipFill>
        <p:spPr>
          <a:xfrm>
            <a:off x="103435" y="833563"/>
            <a:ext cx="5560386" cy="595584"/>
          </a:xfrm>
          <a:prstGeom prst="rect">
            <a:avLst/>
          </a:prstGeom>
        </p:spPr>
      </p:pic>
      <p:sp>
        <p:nvSpPr>
          <p:cNvPr id="10" name="Rectangle 9">
            <a:extLst>
              <a:ext uri="{FF2B5EF4-FFF2-40B4-BE49-F238E27FC236}">
                <a16:creationId xmlns:a16="http://schemas.microsoft.com/office/drawing/2014/main" id="{EB6A8A09-6ED8-7CA5-D422-A11B773D1BB7}"/>
              </a:ext>
            </a:extLst>
          </p:cNvPr>
          <p:cNvSpPr/>
          <p:nvPr/>
        </p:nvSpPr>
        <p:spPr>
          <a:xfrm>
            <a:off x="7728194" y="1104059"/>
            <a:ext cx="655093" cy="269087"/>
          </a:xfrm>
          <a:prstGeom prst="rect">
            <a:avLst/>
          </a:prstGeom>
          <a:solidFill>
            <a:srgbClr val="D33D3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A040D0B7-F473-9344-DA65-1248D0443FE7}"/>
              </a:ext>
            </a:extLst>
          </p:cNvPr>
          <p:cNvSpPr/>
          <p:nvPr/>
        </p:nvSpPr>
        <p:spPr>
          <a:xfrm>
            <a:off x="2048754" y="3501110"/>
            <a:ext cx="655093" cy="269087"/>
          </a:xfrm>
          <a:prstGeom prst="rect">
            <a:avLst/>
          </a:prstGeom>
          <a:solidFill>
            <a:srgbClr val="D33D3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5333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286FBF-9227-1823-6B2C-BD692443797E}"/>
              </a:ext>
            </a:extLst>
          </p:cNvPr>
          <p:cNvPicPr>
            <a:picLocks noChangeAspect="1"/>
          </p:cNvPicPr>
          <p:nvPr/>
        </p:nvPicPr>
        <p:blipFill rotWithShape="1">
          <a:blip r:embed="rId3">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0CC8C33B-4A7E-3261-44FE-C622D0E90769}"/>
              </a:ext>
            </a:extLst>
          </p:cNvPr>
          <p:cNvSpPr/>
          <p:nvPr/>
        </p:nvSpPr>
        <p:spPr>
          <a:xfrm>
            <a:off x="3352800" y="0"/>
            <a:ext cx="2600960" cy="685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9216923C-16C4-F8CF-8D78-9261FF4191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669694" cy="6858000"/>
          </a:xfrm>
          <a:prstGeom prst="rect">
            <a:avLst/>
          </a:prstGeom>
        </p:spPr>
      </p:pic>
      <p:sp>
        <p:nvSpPr>
          <p:cNvPr id="14" name="Rectangle 13">
            <a:extLst>
              <a:ext uri="{FF2B5EF4-FFF2-40B4-BE49-F238E27FC236}">
                <a16:creationId xmlns:a16="http://schemas.microsoft.com/office/drawing/2014/main" id="{56D69020-3CEB-B0C7-04D8-0E0E7BEAF872}"/>
              </a:ext>
            </a:extLst>
          </p:cNvPr>
          <p:cNvSpPr/>
          <p:nvPr/>
        </p:nvSpPr>
        <p:spPr>
          <a:xfrm>
            <a:off x="7040880" y="2245171"/>
            <a:ext cx="4754880" cy="221488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0A98812-434A-728E-D197-CD7F773DF79E}"/>
              </a:ext>
            </a:extLst>
          </p:cNvPr>
          <p:cNvSpPr txBox="1"/>
          <p:nvPr/>
        </p:nvSpPr>
        <p:spPr>
          <a:xfrm>
            <a:off x="6238242" y="2397948"/>
            <a:ext cx="5374638" cy="2062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rtl="1">
              <a:defRPr sz="1600">
                <a:solidFill>
                  <a:srgbClr val="00B050"/>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t>با توجه به نتایج این جدول، می‌توان اولویت‌های مدیریتی و برنامه‌ریزی به منظور </a:t>
            </a:r>
            <a:r>
              <a:rPr lang="fa-IR" dirty="0">
                <a:latin typeface="Anjoman Bold" panose="00000800000000000000" pitchFamily="2" charset="-78"/>
                <a:cs typeface="Anjoman Bold" panose="00000800000000000000" pitchFamily="2" charset="-78"/>
              </a:rPr>
              <a:t>كاهش پیامدهای ریسک‌های شناسایی شده</a:t>
            </a:r>
            <a:r>
              <a:rPr lang="fa-IR" dirty="0"/>
              <a:t>، به ویژه ریسک‌هایی كه دارای پیامدهای جبران‌ناپذیری بر محیط‌زیست و عملكرد تالاب هستند، صورت پذیرد.</a:t>
            </a:r>
            <a:endParaRPr lang="en-US" dirty="0"/>
          </a:p>
        </p:txBody>
      </p:sp>
    </p:spTree>
    <p:extLst>
      <p:ext uri="{BB962C8B-B14F-4D97-AF65-F5344CB8AC3E}">
        <p14:creationId xmlns:p14="http://schemas.microsoft.com/office/powerpoint/2010/main" val="3710668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F8C941-BD46-A9DC-5AFE-34568EEBA8CD}"/>
              </a:ext>
            </a:extLst>
          </p:cNvPr>
          <p:cNvPicPr>
            <a:picLocks noChangeAspect="1"/>
          </p:cNvPicPr>
          <p:nvPr/>
        </p:nvPicPr>
        <p:blipFill rotWithShape="1">
          <a:blip r:embed="rId2">
            <a:extLst>
              <a:ext uri="{28A0092B-C50C-407E-A947-70E740481C1C}">
                <a14:useLocalDpi xmlns:a14="http://schemas.microsoft.com/office/drawing/2010/main" val="0"/>
              </a:ext>
            </a:extLst>
          </a:blip>
          <a:srcRect t="1739" b="13887"/>
          <a:stretch/>
        </p:blipFill>
        <p:spPr>
          <a:xfrm>
            <a:off x="0" y="0"/>
            <a:ext cx="12192000" cy="6858000"/>
          </a:xfrm>
          <a:prstGeom prst="rect">
            <a:avLst/>
          </a:prstGeom>
        </p:spPr>
      </p:pic>
      <p:sp>
        <p:nvSpPr>
          <p:cNvPr id="4" name="Rectangle 3">
            <a:extLst>
              <a:ext uri="{FF2B5EF4-FFF2-40B4-BE49-F238E27FC236}">
                <a16:creationId xmlns:a16="http://schemas.microsoft.com/office/drawing/2014/main" id="{B694BE5C-CDD1-E551-3AE9-3AC01F404550}"/>
              </a:ext>
            </a:extLst>
          </p:cNvPr>
          <p:cNvSpPr/>
          <p:nvPr/>
        </p:nvSpPr>
        <p:spPr>
          <a:xfrm>
            <a:off x="1244600" y="1849120"/>
            <a:ext cx="9702800" cy="426720"/>
          </a:xfrm>
          <a:prstGeom prst="rect">
            <a:avLst/>
          </a:prstGeom>
          <a:solidFill>
            <a:srgbClr val="D33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atin typeface="Anjoman Regular" panose="00000500000000000000" pitchFamily="2" charset="-78"/>
                <a:cs typeface="Anjoman Regular" panose="00000500000000000000" pitchFamily="2" charset="-78"/>
              </a:rPr>
              <a:t>این منطقه تحت تأثیر پساب‌های صنعتی بدون تصفیه می‌باشد.</a:t>
            </a:r>
            <a:endParaRPr lang="en-US" dirty="0">
              <a:latin typeface="Anjoman Regular" panose="00000500000000000000" pitchFamily="2" charset="-78"/>
              <a:cs typeface="Anjoman Regular" panose="00000500000000000000" pitchFamily="2" charset="-78"/>
            </a:endParaRPr>
          </a:p>
        </p:txBody>
      </p:sp>
      <p:sp>
        <p:nvSpPr>
          <p:cNvPr id="5" name="Rectangle 4">
            <a:extLst>
              <a:ext uri="{FF2B5EF4-FFF2-40B4-BE49-F238E27FC236}">
                <a16:creationId xmlns:a16="http://schemas.microsoft.com/office/drawing/2014/main" id="{607841D6-7335-557E-3135-DECD5671D35A}"/>
              </a:ext>
            </a:extLst>
          </p:cNvPr>
          <p:cNvSpPr/>
          <p:nvPr/>
        </p:nvSpPr>
        <p:spPr>
          <a:xfrm>
            <a:off x="1244600" y="2448560"/>
            <a:ext cx="9702800" cy="426720"/>
          </a:xfrm>
          <a:prstGeom prst="rect">
            <a:avLst/>
          </a:prstGeom>
          <a:solidFill>
            <a:srgbClr val="D33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atin typeface="Anjoman Regular" panose="00000500000000000000" pitchFamily="2" charset="-78"/>
                <a:cs typeface="Anjoman Regular" panose="00000500000000000000" pitchFamily="2" charset="-78"/>
              </a:rPr>
              <a:t>قاچاق سوخت در این منطقه رایج است که امکان نشت سوخت را افزایش می‌دهد.</a:t>
            </a:r>
            <a:endParaRPr lang="en-US" dirty="0">
              <a:latin typeface="Anjoman Regular" panose="00000500000000000000" pitchFamily="2" charset="-78"/>
              <a:cs typeface="Anjoman Regular" panose="00000500000000000000" pitchFamily="2" charset="-78"/>
            </a:endParaRPr>
          </a:p>
        </p:txBody>
      </p:sp>
      <p:sp>
        <p:nvSpPr>
          <p:cNvPr id="6" name="Rectangle 5">
            <a:extLst>
              <a:ext uri="{FF2B5EF4-FFF2-40B4-BE49-F238E27FC236}">
                <a16:creationId xmlns:a16="http://schemas.microsoft.com/office/drawing/2014/main" id="{23B5FDB5-93B4-826F-75F4-F0E29E6BD99E}"/>
              </a:ext>
            </a:extLst>
          </p:cNvPr>
          <p:cNvSpPr/>
          <p:nvPr/>
        </p:nvSpPr>
        <p:spPr>
          <a:xfrm>
            <a:off x="1244600" y="3048000"/>
            <a:ext cx="9702800" cy="426720"/>
          </a:xfrm>
          <a:prstGeom prst="rect">
            <a:avLst/>
          </a:prstGeom>
          <a:solidFill>
            <a:srgbClr val="D33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atin typeface="Anjoman Regular" panose="00000500000000000000" pitchFamily="2" charset="-78"/>
                <a:cs typeface="Anjoman Regular" panose="00000500000000000000" pitchFamily="2" charset="-78"/>
              </a:rPr>
              <a:t>روستاهای این ناحیه سیستم دفع پسماند و فاضلاب ندارند.</a:t>
            </a:r>
            <a:endParaRPr lang="en-US" dirty="0">
              <a:latin typeface="Anjoman Regular" panose="00000500000000000000" pitchFamily="2" charset="-78"/>
              <a:cs typeface="Anjoman Regular" panose="00000500000000000000" pitchFamily="2" charset="-78"/>
            </a:endParaRPr>
          </a:p>
        </p:txBody>
      </p:sp>
      <p:sp>
        <p:nvSpPr>
          <p:cNvPr id="7" name="Rectangle 6">
            <a:extLst>
              <a:ext uri="{FF2B5EF4-FFF2-40B4-BE49-F238E27FC236}">
                <a16:creationId xmlns:a16="http://schemas.microsoft.com/office/drawing/2014/main" id="{B5836771-6C92-7555-7699-E9E8815095AE}"/>
              </a:ext>
            </a:extLst>
          </p:cNvPr>
          <p:cNvSpPr/>
          <p:nvPr/>
        </p:nvSpPr>
        <p:spPr>
          <a:xfrm>
            <a:off x="1244600" y="3647440"/>
            <a:ext cx="9702800" cy="955040"/>
          </a:xfrm>
          <a:prstGeom prst="rect">
            <a:avLst/>
          </a:prstGeom>
          <a:solidFill>
            <a:srgbClr val="D33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atin typeface="Anjoman Regular" panose="00000500000000000000" pitchFamily="2" charset="-78"/>
                <a:cs typeface="Anjoman Regular" panose="00000500000000000000" pitchFamily="2" charset="-78"/>
              </a:rPr>
              <a:t>طرح‌های مختلف آب شیرین‌كن در  مناطق مختلف قشم و بندر خمیر سبب تغییر خواص فیزیكی و شیمیایی آب دریا شده و آن را از تعادل اكولوژیكی خارج می‌كند.</a:t>
            </a:r>
            <a:endParaRPr lang="en-US" dirty="0">
              <a:latin typeface="Anjoman Regular" panose="00000500000000000000" pitchFamily="2" charset="-78"/>
              <a:cs typeface="Anjoman Regular" panose="00000500000000000000" pitchFamily="2" charset="-78"/>
            </a:endParaRPr>
          </a:p>
        </p:txBody>
      </p:sp>
    </p:spTree>
    <p:extLst>
      <p:ext uri="{BB962C8B-B14F-4D97-AF65-F5344CB8AC3E}">
        <p14:creationId xmlns:p14="http://schemas.microsoft.com/office/powerpoint/2010/main" val="3011796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F8C941-BD46-A9DC-5AFE-34568EEBA8CD}"/>
              </a:ext>
            </a:extLst>
          </p:cNvPr>
          <p:cNvPicPr>
            <a:picLocks noChangeAspect="1"/>
          </p:cNvPicPr>
          <p:nvPr/>
        </p:nvPicPr>
        <p:blipFill rotWithShape="1">
          <a:blip r:embed="rId2">
            <a:extLst>
              <a:ext uri="{28A0092B-C50C-407E-A947-70E740481C1C}">
                <a14:useLocalDpi xmlns:a14="http://schemas.microsoft.com/office/drawing/2010/main" val="0"/>
              </a:ext>
            </a:extLst>
          </a:blip>
          <a:srcRect l="7251" t="7857" b="13887"/>
          <a:stretch/>
        </p:blipFill>
        <p:spPr>
          <a:xfrm>
            <a:off x="2" y="0"/>
            <a:ext cx="12191998" cy="6857999"/>
          </a:xfrm>
          <a:prstGeom prst="rect">
            <a:avLst/>
          </a:prstGeom>
        </p:spPr>
      </p:pic>
      <p:sp>
        <p:nvSpPr>
          <p:cNvPr id="8" name="TextBox 7">
            <a:extLst>
              <a:ext uri="{FF2B5EF4-FFF2-40B4-BE49-F238E27FC236}">
                <a16:creationId xmlns:a16="http://schemas.microsoft.com/office/drawing/2014/main" id="{6CF6422F-0DF4-994B-FB14-B4DD06C0F433}"/>
              </a:ext>
            </a:extLst>
          </p:cNvPr>
          <p:cNvSpPr txBox="1"/>
          <p:nvPr/>
        </p:nvSpPr>
        <p:spPr>
          <a:xfrm>
            <a:off x="497305" y="1088536"/>
            <a:ext cx="11197390" cy="6463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t>تعبیه مكان مناسب با رعایت فاصله مناسب برای دفن بهداشتی زباله‌های شهری – روستایی و صنعتی</a:t>
            </a:r>
            <a:endParaRPr lang="en-US" dirty="0"/>
          </a:p>
        </p:txBody>
      </p:sp>
      <p:sp>
        <p:nvSpPr>
          <p:cNvPr id="9" name="TextBox 8">
            <a:extLst>
              <a:ext uri="{FF2B5EF4-FFF2-40B4-BE49-F238E27FC236}">
                <a16:creationId xmlns:a16="http://schemas.microsoft.com/office/drawing/2014/main" id="{4DBF80D8-6041-A42B-3B56-239F6751F90C}"/>
              </a:ext>
            </a:extLst>
          </p:cNvPr>
          <p:cNvSpPr txBox="1"/>
          <p:nvPr/>
        </p:nvSpPr>
        <p:spPr>
          <a:xfrm>
            <a:off x="497305" y="1874598"/>
            <a:ext cx="11197390" cy="6463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t>جلوگیری از قاچاق سوخت با ضوابط و الزامات قانونی و ایجاد اشتغال برای افراد بومی</a:t>
            </a:r>
            <a:endParaRPr lang="en-US" dirty="0"/>
          </a:p>
        </p:txBody>
      </p:sp>
      <p:sp>
        <p:nvSpPr>
          <p:cNvPr id="10" name="TextBox 9">
            <a:extLst>
              <a:ext uri="{FF2B5EF4-FFF2-40B4-BE49-F238E27FC236}">
                <a16:creationId xmlns:a16="http://schemas.microsoft.com/office/drawing/2014/main" id="{73E8214C-4535-8255-A557-AD89FA5FB349}"/>
              </a:ext>
            </a:extLst>
          </p:cNvPr>
          <p:cNvSpPr txBox="1"/>
          <p:nvPr/>
        </p:nvSpPr>
        <p:spPr>
          <a:xfrm>
            <a:off x="497305" y="2660660"/>
            <a:ext cx="11197390" cy="6463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t> تعیین مكان مناسب برای اسكراپ و شستشو و تعمیر لنج‌ها و شناورها</a:t>
            </a:r>
            <a:endParaRPr lang="en-US" dirty="0"/>
          </a:p>
        </p:txBody>
      </p:sp>
      <p:sp>
        <p:nvSpPr>
          <p:cNvPr id="11" name="TextBox 10">
            <a:extLst>
              <a:ext uri="{FF2B5EF4-FFF2-40B4-BE49-F238E27FC236}">
                <a16:creationId xmlns:a16="http://schemas.microsoft.com/office/drawing/2014/main" id="{D97BA3C4-7DBF-C72F-587A-D9D43A484004}"/>
              </a:ext>
            </a:extLst>
          </p:cNvPr>
          <p:cNvSpPr txBox="1"/>
          <p:nvPr/>
        </p:nvSpPr>
        <p:spPr>
          <a:xfrm>
            <a:off x="497305" y="3446722"/>
            <a:ext cx="11197390" cy="6463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a:t>استفاده از ادوات و فناوری‌های جدید به منظور پیشگیری و كنترل آلودگی‌های نفتی ایجاد شده</a:t>
            </a:r>
            <a:endParaRPr lang="en-US" dirty="0"/>
          </a:p>
        </p:txBody>
      </p:sp>
      <p:sp>
        <p:nvSpPr>
          <p:cNvPr id="12" name="TextBox 11">
            <a:extLst>
              <a:ext uri="{FF2B5EF4-FFF2-40B4-BE49-F238E27FC236}">
                <a16:creationId xmlns:a16="http://schemas.microsoft.com/office/drawing/2014/main" id="{75054965-063A-9D96-92D5-8977AD9B27DE}"/>
              </a:ext>
            </a:extLst>
          </p:cNvPr>
          <p:cNvSpPr txBox="1"/>
          <p:nvPr/>
        </p:nvSpPr>
        <p:spPr>
          <a:xfrm>
            <a:off x="497305" y="4232784"/>
            <a:ext cx="11197390" cy="6463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t>توسعه روستاهای سازگار با محیط زیست</a:t>
            </a:r>
            <a:endParaRPr lang="en-US" dirty="0"/>
          </a:p>
        </p:txBody>
      </p:sp>
      <p:sp>
        <p:nvSpPr>
          <p:cNvPr id="13" name="TextBox 12">
            <a:extLst>
              <a:ext uri="{FF2B5EF4-FFF2-40B4-BE49-F238E27FC236}">
                <a16:creationId xmlns:a16="http://schemas.microsoft.com/office/drawing/2014/main" id="{3C73CEB1-77C2-10CB-38A3-1817504FC38A}"/>
              </a:ext>
            </a:extLst>
          </p:cNvPr>
          <p:cNvSpPr txBox="1"/>
          <p:nvPr/>
        </p:nvSpPr>
        <p:spPr>
          <a:xfrm>
            <a:off x="497305" y="5018846"/>
            <a:ext cx="11197390" cy="6463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njoman Regular" panose="00000500000000000000" pitchFamily="2" charset="-78"/>
                <a:cs typeface="Anjoman Regular" panose="00000500000000000000"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t>تدوین استانداردهای جدید برای خروجی فاضلاب‌های صنعتی و انسانی مجاور مناطق تالاب</a:t>
            </a:r>
            <a:endParaRPr lang="en-US" dirty="0"/>
          </a:p>
        </p:txBody>
      </p:sp>
    </p:spTree>
    <p:extLst>
      <p:ext uri="{BB962C8B-B14F-4D97-AF65-F5344CB8AC3E}">
        <p14:creationId xmlns:p14="http://schemas.microsoft.com/office/powerpoint/2010/main" val="5349405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B264E0-6BCC-02E8-D646-785027757140}"/>
              </a:ext>
            </a:extLst>
          </p:cNvPr>
          <p:cNvPicPr>
            <a:picLocks noChangeAspect="1"/>
          </p:cNvPicPr>
          <p:nvPr/>
        </p:nvPicPr>
        <p:blipFill rotWithShape="1">
          <a:blip r:embed="rId3">
            <a:extLst>
              <a:ext uri="{28A0092B-C50C-407E-A947-70E740481C1C}">
                <a14:useLocalDpi xmlns:a14="http://schemas.microsoft.com/office/drawing/2010/main" val="0"/>
              </a:ext>
            </a:extLst>
          </a:blip>
          <a:srcRect t="7796" b="7796"/>
          <a:stretch/>
        </p:blipFill>
        <p:spPr>
          <a:xfrm>
            <a:off x="0" y="0"/>
            <a:ext cx="12192000" cy="6858000"/>
          </a:xfrm>
          <a:prstGeom prst="rect">
            <a:avLst/>
          </a:prstGeom>
        </p:spPr>
      </p:pic>
      <p:sp>
        <p:nvSpPr>
          <p:cNvPr id="6" name="TextBox 5">
            <a:extLst>
              <a:ext uri="{FF2B5EF4-FFF2-40B4-BE49-F238E27FC236}">
                <a16:creationId xmlns:a16="http://schemas.microsoft.com/office/drawing/2014/main" id="{1446DA2D-C3F3-A24D-3A57-01F8C35FF2E6}"/>
              </a:ext>
            </a:extLst>
          </p:cNvPr>
          <p:cNvSpPr txBox="1"/>
          <p:nvPr/>
        </p:nvSpPr>
        <p:spPr>
          <a:xfrm>
            <a:off x="2154857" y="2782669"/>
            <a:ext cx="7882286" cy="977191"/>
          </a:xfrm>
          <a:prstGeom prst="rect">
            <a:avLst/>
          </a:prstGeom>
          <a:solidFill>
            <a:srgbClr val="D33D3D"/>
          </a:solidFill>
        </p:spPr>
        <p:txBody>
          <a:bodyPr wrap="none" rtlCol="0">
            <a:spAutoFit/>
          </a:bodyPr>
          <a:lstStyle>
            <a:defPPr>
              <a:defRPr lang="en-US"/>
            </a:defPPr>
            <a:lvl1pPr>
              <a:defRPr sz="3600">
                <a:solidFill>
                  <a:schemeClr val="bg1"/>
                </a:solidFill>
                <a:latin typeface="Anjoman Heavy" panose="00000A00000000000000" pitchFamily="2" charset="-78"/>
                <a:cs typeface="Anjoman Heavy" panose="00000A00000000000000" pitchFamily="2" charset="-78"/>
              </a:defRPr>
            </a:lvl1pPr>
          </a:lstStyle>
          <a:p>
            <a:pPr algn="ctr" rtl="1">
              <a:lnSpc>
                <a:spcPct val="150000"/>
              </a:lnSpc>
            </a:pPr>
            <a:r>
              <a:rPr lang="fa-IR" sz="2000" dirty="0">
                <a:latin typeface="Anjoman Regular" panose="00000500000000000000" pitchFamily="2" charset="-78"/>
                <a:cs typeface="Anjoman Regular" panose="00000500000000000000" pitchFamily="2" charset="-78"/>
              </a:rPr>
              <a:t>تحلیل ریسک استفاده از پساب تصفیه خانه شهرک صنعتی البرز به </a:t>
            </a:r>
            <a:endParaRPr lang="en-US" sz="2000" dirty="0">
              <a:latin typeface="Anjoman Regular" panose="00000500000000000000" pitchFamily="2" charset="-78"/>
              <a:cs typeface="Anjoman Regular" panose="00000500000000000000" pitchFamily="2" charset="-78"/>
            </a:endParaRPr>
          </a:p>
          <a:p>
            <a:pPr algn="ctr" rtl="1">
              <a:lnSpc>
                <a:spcPct val="150000"/>
              </a:lnSpc>
            </a:pPr>
            <a:r>
              <a:rPr lang="fa-IR" sz="2000" dirty="0">
                <a:latin typeface="Anjoman Regular" panose="00000500000000000000" pitchFamily="2" charset="-78"/>
                <a:cs typeface="Anjoman Regular" panose="00000500000000000000" pitchFamily="2" charset="-78"/>
              </a:rPr>
              <a:t>منظور احیا تالاب (اله آباد دشت قزوین) با استفاده از </a:t>
            </a:r>
            <a:r>
              <a:rPr lang="fa-IR" sz="2000" dirty="0"/>
              <a:t>مدل پاپیونی (</a:t>
            </a:r>
            <a:r>
              <a:rPr lang="en-US" sz="2000" dirty="0"/>
              <a:t>Bow-Tie</a:t>
            </a:r>
            <a:r>
              <a:rPr lang="fa-IR" sz="2000" dirty="0"/>
              <a:t>)</a:t>
            </a:r>
            <a:endParaRPr lang="en-US" sz="2000" dirty="0"/>
          </a:p>
        </p:txBody>
      </p:sp>
      <p:sp>
        <p:nvSpPr>
          <p:cNvPr id="5" name="TextBox 4">
            <a:extLst>
              <a:ext uri="{FF2B5EF4-FFF2-40B4-BE49-F238E27FC236}">
                <a16:creationId xmlns:a16="http://schemas.microsoft.com/office/drawing/2014/main" id="{E9279CD0-D229-62B6-C0A3-81B22BEB2BFC}"/>
              </a:ext>
            </a:extLst>
          </p:cNvPr>
          <p:cNvSpPr txBox="1"/>
          <p:nvPr/>
        </p:nvSpPr>
        <p:spPr>
          <a:xfrm>
            <a:off x="8677475" y="2413337"/>
            <a:ext cx="1359668" cy="369332"/>
          </a:xfrm>
          <a:prstGeom prst="rect">
            <a:avLst/>
          </a:prstGeom>
          <a:solidFill>
            <a:schemeClr val="bg1"/>
          </a:solidFill>
        </p:spPr>
        <p:txBody>
          <a:bodyPr wrap="none" rtlCol="0">
            <a:spAutoFit/>
          </a:bodyPr>
          <a:lstStyle/>
          <a:p>
            <a:r>
              <a:rPr lang="fa-IR" dirty="0">
                <a:solidFill>
                  <a:srgbClr val="D33D3D"/>
                </a:solidFill>
                <a:latin typeface="Anjoman Bold" panose="00000800000000000000" pitchFamily="2" charset="-78"/>
                <a:cs typeface="Anjoman Bold" panose="00000800000000000000" pitchFamily="2" charset="-78"/>
              </a:rPr>
              <a:t>طرح موضوع</a:t>
            </a:r>
            <a:endParaRPr lang="en-US" dirty="0">
              <a:solidFill>
                <a:srgbClr val="D33D3D"/>
              </a:solidFill>
              <a:latin typeface="Anjoman Bold" panose="00000800000000000000" pitchFamily="2" charset="-78"/>
              <a:cs typeface="Anjoman Bold" panose="00000800000000000000" pitchFamily="2" charset="-78"/>
            </a:endParaRPr>
          </a:p>
        </p:txBody>
      </p:sp>
    </p:spTree>
    <p:extLst>
      <p:ext uri="{BB962C8B-B14F-4D97-AF65-F5344CB8AC3E}">
        <p14:creationId xmlns:p14="http://schemas.microsoft.com/office/powerpoint/2010/main" val="24086334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B264E0-6BCC-02E8-D646-785027757140}"/>
              </a:ext>
            </a:extLst>
          </p:cNvPr>
          <p:cNvPicPr>
            <a:picLocks noChangeAspect="1"/>
          </p:cNvPicPr>
          <p:nvPr/>
        </p:nvPicPr>
        <p:blipFill rotWithShape="1">
          <a:blip r:embed="rId3">
            <a:extLst>
              <a:ext uri="{28A0092B-C50C-407E-A947-70E740481C1C}">
                <a14:useLocalDpi xmlns:a14="http://schemas.microsoft.com/office/drawing/2010/main" val="0"/>
              </a:ext>
            </a:extLst>
          </a:blip>
          <a:srcRect l="17971" t="8444" r="7351" b="28522"/>
          <a:stretch/>
        </p:blipFill>
        <p:spPr>
          <a:xfrm>
            <a:off x="0" y="0"/>
            <a:ext cx="12192000" cy="6858000"/>
          </a:xfrm>
          <a:prstGeom prst="rect">
            <a:avLst/>
          </a:prstGeom>
        </p:spPr>
      </p:pic>
      <p:sp>
        <p:nvSpPr>
          <p:cNvPr id="5" name="TextBox 4">
            <a:extLst>
              <a:ext uri="{FF2B5EF4-FFF2-40B4-BE49-F238E27FC236}">
                <a16:creationId xmlns:a16="http://schemas.microsoft.com/office/drawing/2014/main" id="{E9279CD0-D229-62B6-C0A3-81B22BEB2BFC}"/>
              </a:ext>
            </a:extLst>
          </p:cNvPr>
          <p:cNvSpPr txBox="1"/>
          <p:nvPr/>
        </p:nvSpPr>
        <p:spPr>
          <a:xfrm>
            <a:off x="10171895" y="285772"/>
            <a:ext cx="2020105" cy="369332"/>
          </a:xfrm>
          <a:prstGeom prst="rect">
            <a:avLst/>
          </a:prstGeom>
          <a:solidFill>
            <a:schemeClr val="bg1"/>
          </a:solidFill>
        </p:spPr>
        <p:txBody>
          <a:bodyPr wrap="none" rtlCol="0">
            <a:spAutoFit/>
          </a:bodyPr>
          <a:lstStyle/>
          <a:p>
            <a:r>
              <a:rPr lang="fa-IR" dirty="0">
                <a:solidFill>
                  <a:srgbClr val="D33D3D"/>
                </a:solidFill>
                <a:latin typeface="Anjoman Bold" panose="00000800000000000000" pitchFamily="2" charset="-78"/>
                <a:cs typeface="Anjoman Bold" panose="00000800000000000000" pitchFamily="2" charset="-78"/>
              </a:rPr>
              <a:t>معرفی مدل پاپیونی</a:t>
            </a:r>
            <a:endParaRPr lang="en-US" dirty="0">
              <a:solidFill>
                <a:srgbClr val="D33D3D"/>
              </a:solidFill>
              <a:latin typeface="Anjoman Bold" panose="00000800000000000000" pitchFamily="2" charset="-78"/>
              <a:cs typeface="Anjoman Bold" panose="00000800000000000000" pitchFamily="2" charset="-78"/>
            </a:endParaRPr>
          </a:p>
        </p:txBody>
      </p:sp>
      <p:sp>
        <p:nvSpPr>
          <p:cNvPr id="8" name="Rectangle 7">
            <a:extLst>
              <a:ext uri="{FF2B5EF4-FFF2-40B4-BE49-F238E27FC236}">
                <a16:creationId xmlns:a16="http://schemas.microsoft.com/office/drawing/2014/main" id="{C3AF07A0-2053-037C-69C9-186C8DC146E5}"/>
              </a:ext>
            </a:extLst>
          </p:cNvPr>
          <p:cNvSpPr/>
          <p:nvPr/>
        </p:nvSpPr>
        <p:spPr>
          <a:xfrm>
            <a:off x="1647731" y="1095469"/>
            <a:ext cx="8899556" cy="5377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0757C5E-FC6A-341D-844D-BC41695EB9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7889" y="2146959"/>
            <a:ext cx="5987843" cy="3875859"/>
          </a:xfrm>
          <a:prstGeom prst="rect">
            <a:avLst/>
          </a:prstGeom>
        </p:spPr>
      </p:pic>
      <p:sp>
        <p:nvSpPr>
          <p:cNvPr id="7" name="TextBox 6">
            <a:extLst>
              <a:ext uri="{FF2B5EF4-FFF2-40B4-BE49-F238E27FC236}">
                <a16:creationId xmlns:a16="http://schemas.microsoft.com/office/drawing/2014/main" id="{7998CE75-FC67-6C37-DBB7-C0355911C3D1}"/>
              </a:ext>
            </a:extLst>
          </p:cNvPr>
          <p:cNvSpPr txBox="1"/>
          <p:nvPr/>
        </p:nvSpPr>
        <p:spPr>
          <a:xfrm>
            <a:off x="1647542" y="1097340"/>
            <a:ext cx="8896916" cy="977191"/>
          </a:xfrm>
          <a:prstGeom prst="rect">
            <a:avLst/>
          </a:prstGeom>
          <a:solidFill>
            <a:schemeClr val="bg1"/>
          </a:solidFill>
        </p:spPr>
        <p:txBody>
          <a:bodyPr wrap="square" rtlCol="0">
            <a:spAutoFit/>
          </a:bodyPr>
          <a:lstStyle>
            <a:defPPr>
              <a:defRPr lang="en-US"/>
            </a:defPPr>
            <a:lvl1pPr algn="ctr" rtl="1">
              <a:lnSpc>
                <a:spcPct val="150000"/>
              </a:lnSpc>
              <a:defRPr sz="2000">
                <a:solidFill>
                  <a:schemeClr val="bg1"/>
                </a:solidFill>
                <a:latin typeface="Anjoman Regular" panose="00000500000000000000" pitchFamily="2" charset="-78"/>
                <a:cs typeface="Anjoman Regular" panose="00000500000000000000" pitchFamily="2" charset="-78"/>
              </a:defRPr>
            </a:lvl1pPr>
          </a:lstStyle>
          <a:p>
            <a:pPr algn="r"/>
            <a:r>
              <a:rPr lang="ar-SA" dirty="0">
                <a:solidFill>
                  <a:schemeClr val="tx1">
                    <a:lumMod val="85000"/>
                    <a:lumOff val="15000"/>
                  </a:schemeClr>
                </a:solidFill>
              </a:rPr>
              <a:t>در این روش ابتدا </a:t>
            </a:r>
            <a:r>
              <a:rPr lang="ar-SA" dirty="0">
                <a:solidFill>
                  <a:srgbClr val="D33D3D"/>
                </a:solidFill>
              </a:rPr>
              <a:t>علل‌های ایجاد یک رویداد نامطلوب </a:t>
            </a:r>
            <a:r>
              <a:rPr lang="ar-SA" dirty="0">
                <a:solidFill>
                  <a:schemeClr val="tx1">
                    <a:lumMod val="85000"/>
                    <a:lumOff val="15000"/>
                  </a:schemeClr>
                </a:solidFill>
              </a:rPr>
              <a:t>در سیستم بررس</a:t>
            </a:r>
            <a:r>
              <a:rPr lang="fa-IR" dirty="0">
                <a:solidFill>
                  <a:schemeClr val="tx1">
                    <a:lumMod val="85000"/>
                    <a:lumOff val="15000"/>
                  </a:schemeClr>
                </a:solidFill>
              </a:rPr>
              <a:t>ی</a:t>
            </a:r>
            <a:r>
              <a:rPr lang="ar-SA" dirty="0">
                <a:solidFill>
                  <a:schemeClr val="tx1">
                    <a:lumMod val="85000"/>
                    <a:lumOff val="15000"/>
                  </a:schemeClr>
                </a:solidFill>
              </a:rPr>
              <a:t> م</a:t>
            </a:r>
            <a:r>
              <a:rPr lang="fa-IR" dirty="0">
                <a:solidFill>
                  <a:schemeClr val="tx1">
                    <a:lumMod val="85000"/>
                    <a:lumOff val="15000"/>
                  </a:schemeClr>
                </a:solidFill>
              </a:rPr>
              <a:t>ی</a:t>
            </a:r>
            <a:r>
              <a:rPr lang="ar-SA" dirty="0">
                <a:solidFill>
                  <a:schemeClr val="tx1">
                    <a:lumMod val="85000"/>
                    <a:lumOff val="15000"/>
                  </a:schemeClr>
                </a:solidFill>
              </a:rPr>
              <a:t>‌شود و درنهایت </a:t>
            </a:r>
            <a:r>
              <a:rPr lang="ar-SA" dirty="0">
                <a:solidFill>
                  <a:srgbClr val="D33D3D"/>
                </a:solidFill>
              </a:rPr>
              <a:t>اثرات ناش</a:t>
            </a:r>
            <a:r>
              <a:rPr lang="fa-IR" dirty="0">
                <a:solidFill>
                  <a:srgbClr val="D33D3D"/>
                </a:solidFill>
              </a:rPr>
              <a:t>ی</a:t>
            </a:r>
            <a:r>
              <a:rPr lang="ar-SA" dirty="0">
                <a:solidFill>
                  <a:srgbClr val="D33D3D"/>
                </a:solidFill>
              </a:rPr>
              <a:t> از این رویداد نامطلوب </a:t>
            </a:r>
            <a:r>
              <a:rPr lang="ar-SA" dirty="0">
                <a:solidFill>
                  <a:schemeClr val="tx1">
                    <a:lumMod val="85000"/>
                    <a:lumOff val="15000"/>
                  </a:schemeClr>
                </a:solidFill>
              </a:rPr>
              <a:t>در سناریوهای مختلف طبقه‌بندی خواهد شد.</a:t>
            </a:r>
            <a:endParaRPr lang="en-US" dirty="0">
              <a:solidFill>
                <a:schemeClr val="tx1">
                  <a:lumMod val="85000"/>
                  <a:lumOff val="15000"/>
                </a:schemeClr>
              </a:solidFill>
            </a:endParaRPr>
          </a:p>
        </p:txBody>
      </p:sp>
    </p:spTree>
    <p:extLst>
      <p:ext uri="{BB962C8B-B14F-4D97-AF65-F5344CB8AC3E}">
        <p14:creationId xmlns:p14="http://schemas.microsoft.com/office/powerpoint/2010/main" val="10768896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B264E0-6BCC-02E8-D646-785027757140}"/>
              </a:ext>
            </a:extLst>
          </p:cNvPr>
          <p:cNvPicPr>
            <a:picLocks noChangeAspect="1"/>
          </p:cNvPicPr>
          <p:nvPr/>
        </p:nvPicPr>
        <p:blipFill rotWithShape="1">
          <a:blip r:embed="rId3">
            <a:extLst>
              <a:ext uri="{28A0092B-C50C-407E-A947-70E740481C1C}">
                <a14:useLocalDpi xmlns:a14="http://schemas.microsoft.com/office/drawing/2010/main" val="0"/>
              </a:ext>
            </a:extLst>
          </a:blip>
          <a:srcRect l="18777" t="24026" r="6545" b="12941"/>
          <a:stretch/>
        </p:blipFill>
        <p:spPr>
          <a:xfrm>
            <a:off x="0" y="0"/>
            <a:ext cx="12192000" cy="6858000"/>
          </a:xfrm>
          <a:prstGeom prst="rect">
            <a:avLst/>
          </a:prstGeom>
        </p:spPr>
      </p:pic>
      <p:sp>
        <p:nvSpPr>
          <p:cNvPr id="5" name="TextBox 4">
            <a:extLst>
              <a:ext uri="{FF2B5EF4-FFF2-40B4-BE49-F238E27FC236}">
                <a16:creationId xmlns:a16="http://schemas.microsoft.com/office/drawing/2014/main" id="{E9279CD0-D229-62B6-C0A3-81B22BEB2BFC}"/>
              </a:ext>
            </a:extLst>
          </p:cNvPr>
          <p:cNvSpPr txBox="1"/>
          <p:nvPr/>
        </p:nvSpPr>
        <p:spPr>
          <a:xfrm>
            <a:off x="9218109" y="285772"/>
            <a:ext cx="2973891" cy="369332"/>
          </a:xfrm>
          <a:prstGeom prst="rect">
            <a:avLst/>
          </a:prstGeom>
          <a:solidFill>
            <a:schemeClr val="bg1"/>
          </a:solidFill>
        </p:spPr>
        <p:txBody>
          <a:bodyPr wrap="none" rtlCol="0">
            <a:spAutoFit/>
          </a:bodyPr>
          <a:lstStyle/>
          <a:p>
            <a:r>
              <a:rPr lang="fa-IR" dirty="0">
                <a:solidFill>
                  <a:srgbClr val="00B050"/>
                </a:solidFill>
                <a:latin typeface="Anjoman Bold" panose="00000800000000000000" pitchFamily="2" charset="-78"/>
                <a:cs typeface="Anjoman Bold" panose="00000800000000000000" pitchFamily="2" charset="-78"/>
              </a:rPr>
              <a:t>مزایای استفاده از مدل پاپیونی</a:t>
            </a:r>
            <a:endParaRPr lang="en-US" dirty="0">
              <a:solidFill>
                <a:srgbClr val="00B050"/>
              </a:solidFill>
              <a:latin typeface="Anjoman Bold" panose="00000800000000000000" pitchFamily="2" charset="-78"/>
              <a:cs typeface="Anjoman Bold" panose="00000800000000000000" pitchFamily="2" charset="-78"/>
            </a:endParaRPr>
          </a:p>
        </p:txBody>
      </p:sp>
      <p:sp>
        <p:nvSpPr>
          <p:cNvPr id="3" name="Rectangle 2">
            <a:extLst>
              <a:ext uri="{FF2B5EF4-FFF2-40B4-BE49-F238E27FC236}">
                <a16:creationId xmlns:a16="http://schemas.microsoft.com/office/drawing/2014/main" id="{D5D09844-C552-8F65-BDED-3FC84607917F}"/>
              </a:ext>
            </a:extLst>
          </p:cNvPr>
          <p:cNvSpPr/>
          <p:nvPr/>
        </p:nvSpPr>
        <p:spPr>
          <a:xfrm>
            <a:off x="1516361" y="1902325"/>
            <a:ext cx="8896916" cy="236218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998CE75-FC67-6C37-DBB7-C0355911C3D1}"/>
              </a:ext>
            </a:extLst>
          </p:cNvPr>
          <p:cNvSpPr txBox="1"/>
          <p:nvPr/>
        </p:nvSpPr>
        <p:spPr>
          <a:xfrm>
            <a:off x="1647542" y="2057006"/>
            <a:ext cx="8896916" cy="2362185"/>
          </a:xfrm>
          <a:prstGeom prst="rect">
            <a:avLst/>
          </a:prstGeom>
          <a:solidFill>
            <a:schemeClr val="bg1"/>
          </a:solidFill>
        </p:spPr>
        <p:txBody>
          <a:bodyPr wrap="square" rtlCol="0">
            <a:spAutoFit/>
          </a:bodyPr>
          <a:lstStyle>
            <a:defPPr>
              <a:defRPr lang="en-US"/>
            </a:defPPr>
            <a:lvl1pPr algn="ctr" rtl="1">
              <a:lnSpc>
                <a:spcPct val="150000"/>
              </a:lnSpc>
              <a:defRPr sz="2000">
                <a:solidFill>
                  <a:schemeClr val="bg1"/>
                </a:solidFill>
                <a:latin typeface="Anjoman Regular" panose="00000500000000000000" pitchFamily="2" charset="-78"/>
                <a:cs typeface="Anjoman Regular" panose="00000500000000000000" pitchFamily="2" charset="-78"/>
              </a:defRPr>
            </a:lvl1pPr>
          </a:lstStyle>
          <a:p>
            <a:pPr marL="342900" indent="-342900" algn="r">
              <a:buFont typeface="Arial" panose="020B0604020202020204" pitchFamily="34" charset="0"/>
              <a:buChar char="•"/>
            </a:pPr>
            <a:r>
              <a:rPr lang="ar-SA" dirty="0">
                <a:solidFill>
                  <a:schemeClr val="tx1">
                    <a:lumMod val="85000"/>
                    <a:lumOff val="15000"/>
                  </a:schemeClr>
                </a:solidFill>
              </a:rPr>
              <a:t>نمایش ساده ، قابل فهم و مؤثر در تجزیه و تحلیل ریسک</a:t>
            </a:r>
          </a:p>
          <a:p>
            <a:pPr marL="342900" indent="-342900" algn="r">
              <a:buFont typeface="Arial" panose="020B0604020202020204" pitchFamily="34" charset="0"/>
              <a:buChar char="•"/>
            </a:pPr>
            <a:r>
              <a:rPr lang="ar-SA" dirty="0">
                <a:solidFill>
                  <a:schemeClr val="tx1">
                    <a:lumMod val="85000"/>
                    <a:lumOff val="15000"/>
                  </a:schemeClr>
                </a:solidFill>
              </a:rPr>
              <a:t>تحلیل همزمان علل و معلول‌های حاصل از یک رویداد نامطلوب در سیستم</a:t>
            </a:r>
          </a:p>
          <a:p>
            <a:pPr marL="342900" indent="-342900" algn="r">
              <a:buFont typeface="Arial" panose="020B0604020202020204" pitchFamily="34" charset="0"/>
              <a:buChar char="•"/>
            </a:pPr>
            <a:r>
              <a:rPr lang="ar-SA" dirty="0">
                <a:solidFill>
                  <a:schemeClr val="tx1">
                    <a:lumMod val="85000"/>
                    <a:lumOff val="15000"/>
                  </a:schemeClr>
                </a:solidFill>
              </a:rPr>
              <a:t>شناسایي پیامدهای حاصل از یک رویداد نامطلوب در سیستم</a:t>
            </a:r>
          </a:p>
          <a:p>
            <a:pPr marL="342900" indent="-342900" algn="r">
              <a:buFont typeface="Arial" panose="020B0604020202020204" pitchFamily="34" charset="0"/>
              <a:buChar char="•"/>
            </a:pPr>
            <a:r>
              <a:rPr lang="ar-SA" dirty="0">
                <a:solidFill>
                  <a:schemeClr val="tx1">
                    <a:lumMod val="85000"/>
                    <a:lumOff val="15000"/>
                  </a:schemeClr>
                </a:solidFill>
              </a:rPr>
              <a:t>دسته‌بندی پیامدهای حاصل از رویداد نامطلوب سیستم در سناریوهای مختلف به‌منظور کاهش ریسک‌های ایجادشده و مدیریت هرچه بهتر سیستم</a:t>
            </a:r>
          </a:p>
        </p:txBody>
      </p:sp>
    </p:spTree>
    <p:extLst>
      <p:ext uri="{BB962C8B-B14F-4D97-AF65-F5344CB8AC3E}">
        <p14:creationId xmlns:p14="http://schemas.microsoft.com/office/powerpoint/2010/main" val="113984915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a:blip r:embed="rId2">
            <a:extLst>
              <a:ext uri="{28A0092B-C50C-407E-A947-70E740481C1C}">
                <a14:useLocalDpi xmlns:a14="http://schemas.microsoft.com/office/drawing/2010/main" val="0"/>
              </a:ext>
            </a:extLst>
          </a:blip>
          <a:srcRect t="7756" b="7756"/>
          <a:stretch/>
        </p:blipFill>
        <p:spPr>
          <a:xfrm>
            <a:off x="0" y="0"/>
            <a:ext cx="12192000" cy="6858000"/>
          </a:xfrm>
          <a:prstGeom prst="rect">
            <a:avLst/>
          </a:prstGeom>
        </p:spPr>
      </p:pic>
      <p:grpSp>
        <p:nvGrpSpPr>
          <p:cNvPr id="13" name="Group 12">
            <a:extLst>
              <a:ext uri="{FF2B5EF4-FFF2-40B4-BE49-F238E27FC236}">
                <a16:creationId xmlns:a16="http://schemas.microsoft.com/office/drawing/2014/main" id="{B3EA868C-E2E0-77FB-4AD9-196B680A83C4}"/>
              </a:ext>
            </a:extLst>
          </p:cNvPr>
          <p:cNvGrpSpPr/>
          <p:nvPr/>
        </p:nvGrpSpPr>
        <p:grpSpPr>
          <a:xfrm>
            <a:off x="1323975" y="1976883"/>
            <a:ext cx="9544050" cy="3139441"/>
            <a:chOff x="1085850" y="1976883"/>
            <a:chExt cx="9544050" cy="3139441"/>
          </a:xfrm>
        </p:grpSpPr>
        <p:grpSp>
          <p:nvGrpSpPr>
            <p:cNvPr id="8" name="Group 7">
              <a:extLst>
                <a:ext uri="{FF2B5EF4-FFF2-40B4-BE49-F238E27FC236}">
                  <a16:creationId xmlns:a16="http://schemas.microsoft.com/office/drawing/2014/main" id="{67BFC51A-7847-6141-603B-E045506586A0}"/>
                </a:ext>
              </a:extLst>
            </p:cNvPr>
            <p:cNvGrpSpPr/>
            <p:nvPr/>
          </p:nvGrpSpPr>
          <p:grpSpPr>
            <a:xfrm>
              <a:off x="6410325" y="1976883"/>
              <a:ext cx="4219575" cy="1301116"/>
              <a:chOff x="6600825" y="3803689"/>
              <a:chExt cx="4219575" cy="1301116"/>
            </a:xfrm>
          </p:grpSpPr>
          <p:sp>
            <p:nvSpPr>
              <p:cNvPr id="5" name="TextBox 4">
                <a:extLst>
                  <a:ext uri="{FF2B5EF4-FFF2-40B4-BE49-F238E27FC236}">
                    <a16:creationId xmlns:a16="http://schemas.microsoft.com/office/drawing/2014/main" id="{A846AA03-13F8-7EF4-E4D9-135D3F8B078A}"/>
                  </a:ext>
                </a:extLst>
              </p:cNvPr>
              <p:cNvSpPr txBox="1"/>
              <p:nvPr/>
            </p:nvSpPr>
            <p:spPr>
              <a:xfrm>
                <a:off x="6600825" y="4181475"/>
                <a:ext cx="4219575" cy="923330"/>
              </a:xfrm>
              <a:prstGeom prst="rect">
                <a:avLst/>
              </a:prstGeom>
              <a:solidFill>
                <a:srgbClr val="D33D3D"/>
              </a:solidFill>
            </p:spPr>
            <p:txBody>
              <a:bodyPr wrap="square" rtlCol="0">
                <a:spAutoFit/>
              </a:bodyPr>
              <a:lstStyle/>
              <a:p>
                <a:pPr algn="r" rtl="1"/>
                <a:r>
                  <a:rPr lang="fa-IR" dirty="0">
                    <a:solidFill>
                      <a:schemeClr val="bg1"/>
                    </a:solidFill>
                    <a:latin typeface="Anjoman Bold" panose="00000800000000000000" pitchFamily="2" charset="-78"/>
                    <a:cs typeface="Anjoman Bold" panose="00000800000000000000" pitchFamily="2" charset="-78"/>
                  </a:rPr>
                  <a:t>بیانگر احتمال وقوع یک خطر یا رویداد نامطلوب در سیستم و شدت اثرات منفی ناشی از آن است. </a:t>
                </a:r>
                <a:endParaRPr lang="en-US" dirty="0">
                  <a:solidFill>
                    <a:schemeClr val="bg1"/>
                  </a:solidFill>
                  <a:latin typeface="Anjoman Bold" panose="00000800000000000000" pitchFamily="2" charset="-78"/>
                  <a:cs typeface="Anjoman Bold" panose="00000800000000000000" pitchFamily="2" charset="-78"/>
                </a:endParaRPr>
              </a:p>
            </p:txBody>
          </p:sp>
          <p:sp>
            <p:nvSpPr>
              <p:cNvPr id="7" name="TextBox 6">
                <a:extLst>
                  <a:ext uri="{FF2B5EF4-FFF2-40B4-BE49-F238E27FC236}">
                    <a16:creationId xmlns:a16="http://schemas.microsoft.com/office/drawing/2014/main" id="{E713574F-9EC1-0ACD-8B1F-980F3BDCA6AE}"/>
                  </a:ext>
                </a:extLst>
              </p:cNvPr>
              <p:cNvSpPr txBox="1"/>
              <p:nvPr/>
            </p:nvSpPr>
            <p:spPr>
              <a:xfrm>
                <a:off x="9863138" y="3803689"/>
                <a:ext cx="957262" cy="369332"/>
              </a:xfrm>
              <a:prstGeom prst="rect">
                <a:avLst/>
              </a:prstGeom>
              <a:solidFill>
                <a:schemeClr val="bg1"/>
              </a:solidFill>
            </p:spPr>
            <p:txBody>
              <a:bodyPr wrap="square">
                <a:spAutoFit/>
              </a:bodyPr>
              <a:lstStyle/>
              <a:p>
                <a:pPr algn="r" rtl="1"/>
                <a:r>
                  <a:rPr lang="fa-IR" dirty="0">
                    <a:solidFill>
                      <a:srgbClr val="D33D3D"/>
                    </a:solidFill>
                    <a:latin typeface="Anjoman Heavy" panose="00000A00000000000000" pitchFamily="2" charset="-78"/>
                    <a:cs typeface="Anjoman Heavy" panose="00000A00000000000000" pitchFamily="2" charset="-78"/>
                  </a:rPr>
                  <a:t>ریسک:</a:t>
                </a:r>
              </a:p>
            </p:txBody>
          </p:sp>
        </p:grpSp>
        <p:grpSp>
          <p:nvGrpSpPr>
            <p:cNvPr id="9" name="Group 8">
              <a:extLst>
                <a:ext uri="{FF2B5EF4-FFF2-40B4-BE49-F238E27FC236}">
                  <a16:creationId xmlns:a16="http://schemas.microsoft.com/office/drawing/2014/main" id="{E2540CDD-DF98-D6A0-3458-4E5F2FE3BC7E}"/>
                </a:ext>
              </a:extLst>
            </p:cNvPr>
            <p:cNvGrpSpPr/>
            <p:nvPr/>
          </p:nvGrpSpPr>
          <p:grpSpPr>
            <a:xfrm>
              <a:off x="1085850" y="3815208"/>
              <a:ext cx="4226719" cy="1301116"/>
              <a:chOff x="6593681" y="3803689"/>
              <a:chExt cx="4226719" cy="1301116"/>
            </a:xfrm>
          </p:grpSpPr>
          <p:sp>
            <p:nvSpPr>
              <p:cNvPr id="10" name="TextBox 9">
                <a:extLst>
                  <a:ext uri="{FF2B5EF4-FFF2-40B4-BE49-F238E27FC236}">
                    <a16:creationId xmlns:a16="http://schemas.microsoft.com/office/drawing/2014/main" id="{9686EBFC-BB8E-EE20-C746-ED5C3923C22F}"/>
                  </a:ext>
                </a:extLst>
              </p:cNvPr>
              <p:cNvSpPr txBox="1"/>
              <p:nvPr/>
            </p:nvSpPr>
            <p:spPr>
              <a:xfrm>
                <a:off x="6593681" y="4181475"/>
                <a:ext cx="4226719" cy="923330"/>
              </a:xfrm>
              <a:prstGeom prst="rect">
                <a:avLst/>
              </a:prstGeom>
              <a:solidFill>
                <a:srgbClr val="D33D3D"/>
              </a:solidFill>
            </p:spPr>
            <p:txBody>
              <a:bodyPr wrap="square" rtlCol="0">
                <a:spAutoFit/>
              </a:bodyPr>
              <a:lstStyle/>
              <a:p>
                <a:pPr algn="r" rtl="1"/>
                <a:r>
                  <a:rPr lang="fa-IR" dirty="0">
                    <a:solidFill>
                      <a:schemeClr val="bg1"/>
                    </a:solidFill>
                    <a:latin typeface="Anjoman Bold" panose="00000800000000000000" pitchFamily="2" charset="-78"/>
                    <a:cs typeface="Anjoman Bold" panose="00000800000000000000" pitchFamily="2" charset="-78"/>
                  </a:rPr>
                  <a:t>منبع یا وضعیتی تهدیدآمیز است که عاملی برای صدمه به صورت‌های فیزیکی، شیمیایی و بیولوژیکی می‌باشد.</a:t>
                </a:r>
                <a:endParaRPr lang="en-US" dirty="0">
                  <a:solidFill>
                    <a:schemeClr val="bg1"/>
                  </a:solidFill>
                  <a:latin typeface="Anjoman Bold" panose="00000800000000000000" pitchFamily="2" charset="-78"/>
                  <a:cs typeface="Anjoman Bold" panose="00000800000000000000" pitchFamily="2" charset="-78"/>
                </a:endParaRPr>
              </a:p>
            </p:txBody>
          </p:sp>
          <p:sp>
            <p:nvSpPr>
              <p:cNvPr id="11" name="TextBox 10">
                <a:extLst>
                  <a:ext uri="{FF2B5EF4-FFF2-40B4-BE49-F238E27FC236}">
                    <a16:creationId xmlns:a16="http://schemas.microsoft.com/office/drawing/2014/main" id="{AF890C01-383B-49FE-DFC3-4CDFA970B121}"/>
                  </a:ext>
                </a:extLst>
              </p:cNvPr>
              <p:cNvSpPr txBox="1"/>
              <p:nvPr/>
            </p:nvSpPr>
            <p:spPr>
              <a:xfrm>
                <a:off x="10048874" y="3803689"/>
                <a:ext cx="771525" cy="369332"/>
              </a:xfrm>
              <a:prstGeom prst="rect">
                <a:avLst/>
              </a:prstGeom>
              <a:solidFill>
                <a:schemeClr val="bg1"/>
              </a:solidFill>
            </p:spPr>
            <p:txBody>
              <a:bodyPr wrap="square">
                <a:spAutoFit/>
              </a:bodyPr>
              <a:lstStyle/>
              <a:p>
                <a:pPr algn="r" rtl="1"/>
                <a:r>
                  <a:rPr lang="fa-IR" dirty="0">
                    <a:solidFill>
                      <a:srgbClr val="D33D3D"/>
                    </a:solidFill>
                    <a:latin typeface="Anjoman Heavy" panose="00000A00000000000000" pitchFamily="2" charset="-78"/>
                    <a:cs typeface="Anjoman Heavy" panose="00000A00000000000000" pitchFamily="2" charset="-78"/>
                  </a:rPr>
                  <a:t>خطر:</a:t>
                </a:r>
              </a:p>
            </p:txBody>
          </p:sp>
        </p:grpSp>
      </p:grpSp>
    </p:spTree>
    <p:extLst>
      <p:ext uri="{BB962C8B-B14F-4D97-AF65-F5344CB8AC3E}">
        <p14:creationId xmlns:p14="http://schemas.microsoft.com/office/powerpoint/2010/main" val="15686885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a:blip r:embed="rId2">
            <a:extLst>
              <a:ext uri="{28A0092B-C50C-407E-A947-70E740481C1C}">
                <a14:useLocalDpi xmlns:a14="http://schemas.microsoft.com/office/drawing/2010/main" val="0"/>
              </a:ext>
            </a:extLst>
          </a:blip>
          <a:srcRect t="7756" b="7756"/>
          <a:stretch/>
        </p:blipFill>
        <p:spPr>
          <a:xfrm>
            <a:off x="0" y="0"/>
            <a:ext cx="12192000" cy="6858000"/>
          </a:xfrm>
          <a:prstGeom prst="rect">
            <a:avLst/>
          </a:prstGeom>
        </p:spPr>
      </p:pic>
      <p:grpSp>
        <p:nvGrpSpPr>
          <p:cNvPr id="8" name="Group 7">
            <a:extLst>
              <a:ext uri="{FF2B5EF4-FFF2-40B4-BE49-F238E27FC236}">
                <a16:creationId xmlns:a16="http://schemas.microsoft.com/office/drawing/2014/main" id="{67BFC51A-7847-6141-603B-E045506586A0}"/>
              </a:ext>
            </a:extLst>
          </p:cNvPr>
          <p:cNvGrpSpPr/>
          <p:nvPr/>
        </p:nvGrpSpPr>
        <p:grpSpPr>
          <a:xfrm>
            <a:off x="1295400" y="4177158"/>
            <a:ext cx="9601200" cy="1266491"/>
            <a:chOff x="1219201" y="3803689"/>
            <a:chExt cx="9601200" cy="1266491"/>
          </a:xfrm>
        </p:grpSpPr>
        <p:sp>
          <p:nvSpPr>
            <p:cNvPr id="5" name="TextBox 4">
              <a:extLst>
                <a:ext uri="{FF2B5EF4-FFF2-40B4-BE49-F238E27FC236}">
                  <a16:creationId xmlns:a16="http://schemas.microsoft.com/office/drawing/2014/main" id="{A846AA03-13F8-7EF4-E4D9-135D3F8B078A}"/>
                </a:ext>
              </a:extLst>
            </p:cNvPr>
            <p:cNvSpPr txBox="1"/>
            <p:nvPr/>
          </p:nvSpPr>
          <p:spPr>
            <a:xfrm>
              <a:off x="1219201" y="4181475"/>
              <a:ext cx="9601200" cy="888705"/>
            </a:xfrm>
            <a:prstGeom prst="rect">
              <a:avLst/>
            </a:prstGeom>
            <a:solidFill>
              <a:srgbClr val="D33D3D"/>
            </a:solidFill>
          </p:spPr>
          <p:txBody>
            <a:bodyPr wrap="square" rtlCol="0">
              <a:spAutoFit/>
            </a:bodyPr>
            <a:lstStyle/>
            <a:p>
              <a:pPr algn="r" rtl="1">
                <a:lnSpc>
                  <a:spcPct val="150000"/>
                </a:lnSpc>
              </a:pPr>
              <a:r>
                <a:rPr lang="fa-IR" dirty="0">
                  <a:solidFill>
                    <a:schemeClr val="bg1"/>
                  </a:solidFill>
                  <a:latin typeface="Anjoman Bold" panose="00000800000000000000" pitchFamily="2" charset="-78"/>
                  <a:cs typeface="Anjoman Bold" panose="00000800000000000000" pitchFamily="2" charset="-78"/>
                </a:rPr>
                <a:t>به طور سیستماتیک مشخص می‌کند چه خطراتی در سیستم و یا محیط کار هستند و احتمال رخداد دادن خطر با چه آسیب و شدتی وجود دارد؟</a:t>
              </a:r>
              <a:endParaRPr lang="en-US" dirty="0">
                <a:solidFill>
                  <a:schemeClr val="bg1"/>
                </a:solidFill>
                <a:latin typeface="Anjoman Bold" panose="00000800000000000000" pitchFamily="2" charset="-78"/>
                <a:cs typeface="Anjoman Bold" panose="00000800000000000000" pitchFamily="2" charset="-78"/>
              </a:endParaRPr>
            </a:p>
          </p:txBody>
        </p:sp>
        <p:sp>
          <p:nvSpPr>
            <p:cNvPr id="7" name="TextBox 6">
              <a:extLst>
                <a:ext uri="{FF2B5EF4-FFF2-40B4-BE49-F238E27FC236}">
                  <a16:creationId xmlns:a16="http://schemas.microsoft.com/office/drawing/2014/main" id="{E713574F-9EC1-0ACD-8B1F-980F3BDCA6AE}"/>
                </a:ext>
              </a:extLst>
            </p:cNvPr>
            <p:cNvSpPr txBox="1"/>
            <p:nvPr/>
          </p:nvSpPr>
          <p:spPr>
            <a:xfrm>
              <a:off x="9124951" y="3803689"/>
              <a:ext cx="1695450" cy="369332"/>
            </a:xfrm>
            <a:prstGeom prst="rect">
              <a:avLst/>
            </a:prstGeom>
            <a:solidFill>
              <a:schemeClr val="bg1"/>
            </a:solidFill>
          </p:spPr>
          <p:txBody>
            <a:bodyPr wrap="square">
              <a:spAutoFit/>
            </a:bodyPr>
            <a:lstStyle/>
            <a:p>
              <a:pPr algn="r" rtl="1"/>
              <a:r>
                <a:rPr lang="fa-IR" dirty="0">
                  <a:solidFill>
                    <a:srgbClr val="D33D3D"/>
                  </a:solidFill>
                  <a:latin typeface="Anjoman Heavy" panose="00000A00000000000000" pitchFamily="2" charset="-78"/>
                  <a:cs typeface="Anjoman Heavy" panose="00000A00000000000000" pitchFamily="2" charset="-78"/>
                </a:rPr>
                <a:t>ارزیابی ریسک:</a:t>
              </a:r>
            </a:p>
          </p:txBody>
        </p:sp>
      </p:grpSp>
    </p:spTree>
    <p:extLst>
      <p:ext uri="{BB962C8B-B14F-4D97-AF65-F5344CB8AC3E}">
        <p14:creationId xmlns:p14="http://schemas.microsoft.com/office/powerpoint/2010/main" val="1582498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a:blip r:embed="rId2">
            <a:extLst>
              <a:ext uri="{28A0092B-C50C-407E-A947-70E740481C1C}">
                <a14:useLocalDpi xmlns:a14="http://schemas.microsoft.com/office/drawing/2010/main" val="0"/>
              </a:ext>
            </a:extLst>
          </a:blip>
          <a:srcRect t="7756" b="7756"/>
          <a:stretch/>
        </p:blipFill>
        <p:spPr>
          <a:xfrm>
            <a:off x="285750" y="214313"/>
            <a:ext cx="11563350" cy="6429375"/>
          </a:xfrm>
          <a:prstGeom prst="rect">
            <a:avLst/>
          </a:prstGeom>
        </p:spPr>
      </p:pic>
      <p:pic>
        <p:nvPicPr>
          <p:cNvPr id="4" name="Picture 3">
            <a:extLst>
              <a:ext uri="{FF2B5EF4-FFF2-40B4-BE49-F238E27FC236}">
                <a16:creationId xmlns:a16="http://schemas.microsoft.com/office/drawing/2014/main" id="{EFA4DBC3-E325-AD69-3985-419B278CC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682" y="2087531"/>
            <a:ext cx="7682637" cy="26829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19499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rotWithShape="1">
          <a:blip r:embed="rId3">
            <a:extLst>
              <a:ext uri="{28A0092B-C50C-407E-A947-70E740481C1C}">
                <a14:useLocalDpi xmlns:a14="http://schemas.microsoft.com/office/drawing/2010/main" val="0"/>
              </a:ext>
            </a:extLst>
          </a:blip>
          <a:srcRect l="7737" t="27843" r="17892" b="8587"/>
          <a:stretch/>
        </p:blipFill>
        <p:spPr>
          <a:xfrm>
            <a:off x="0" y="0"/>
            <a:ext cx="12192000" cy="6858000"/>
          </a:xfrm>
          <a:prstGeom prst="rect">
            <a:avLst/>
          </a:prstGeom>
        </p:spPr>
      </p:pic>
      <p:sp>
        <p:nvSpPr>
          <p:cNvPr id="5" name="TextBox 4">
            <a:extLst>
              <a:ext uri="{FF2B5EF4-FFF2-40B4-BE49-F238E27FC236}">
                <a16:creationId xmlns:a16="http://schemas.microsoft.com/office/drawing/2014/main" id="{DF794D6C-7F4D-F220-0AD4-BB9E061442CE}"/>
              </a:ext>
            </a:extLst>
          </p:cNvPr>
          <p:cNvSpPr txBox="1"/>
          <p:nvPr/>
        </p:nvSpPr>
        <p:spPr>
          <a:xfrm>
            <a:off x="2317276" y="2969973"/>
            <a:ext cx="7557447" cy="1719702"/>
          </a:xfrm>
          <a:prstGeom prst="rect">
            <a:avLst/>
          </a:prstGeom>
          <a:solidFill>
            <a:srgbClr val="00B050"/>
          </a:solidFill>
        </p:spPr>
        <p:txBody>
          <a:bodyPr wrap="square">
            <a:spAutoFit/>
          </a:bodyPr>
          <a:lstStyle/>
          <a:p>
            <a:pPr marL="342900" indent="-342900" algn="r" rtl="1">
              <a:lnSpc>
                <a:spcPct val="150000"/>
              </a:lnSpc>
              <a:buFont typeface="+mj-lt"/>
              <a:buAutoNum type="arabicPeriod"/>
            </a:pPr>
            <a:r>
              <a:rPr lang="en-US" dirty="0">
                <a:solidFill>
                  <a:schemeClr val="bg1"/>
                </a:solidFill>
                <a:latin typeface="Anjoman Regular" panose="00000500000000000000" pitchFamily="2" charset="-78"/>
                <a:cs typeface="Anjoman Regular" panose="00000500000000000000" pitchFamily="2" charset="-78"/>
              </a:rPr>
              <a:t>بررسی </a:t>
            </a:r>
            <a:r>
              <a:rPr lang="en-US" dirty="0" err="1">
                <a:solidFill>
                  <a:schemeClr val="bg1"/>
                </a:solidFill>
                <a:latin typeface="Anjoman Regular" panose="00000500000000000000" pitchFamily="2" charset="-78"/>
                <a:cs typeface="Anjoman Regular" panose="00000500000000000000" pitchFamily="2" charset="-78"/>
              </a:rPr>
              <a:t>توزیع</a:t>
            </a:r>
            <a:r>
              <a:rPr lang="en-US" dirty="0">
                <a:solidFill>
                  <a:schemeClr val="bg1"/>
                </a:solidFill>
                <a:latin typeface="Anjoman Regular" panose="00000500000000000000" pitchFamily="2" charset="-78"/>
                <a:cs typeface="Anjoman Regular" panose="00000500000000000000" pitchFamily="2" charset="-78"/>
              </a:rPr>
              <a:t> و </a:t>
            </a:r>
            <a:r>
              <a:rPr lang="en-US" dirty="0" err="1">
                <a:solidFill>
                  <a:schemeClr val="bg1"/>
                </a:solidFill>
                <a:latin typeface="Anjoman Regular" panose="00000500000000000000" pitchFamily="2" charset="-78"/>
                <a:cs typeface="Anjoman Regular" panose="00000500000000000000" pitchFamily="2" charset="-78"/>
              </a:rPr>
              <a:t>غلظت</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هشت</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نوع</a:t>
            </a:r>
            <a:r>
              <a:rPr lang="en-US" dirty="0">
                <a:solidFill>
                  <a:schemeClr val="bg1"/>
                </a:solidFill>
                <a:latin typeface="Anjoman Regular" panose="00000500000000000000" pitchFamily="2" charset="-78"/>
                <a:cs typeface="Anjoman Regular" panose="00000500000000000000" pitchFamily="2" charset="-78"/>
              </a:rPr>
              <a:t> </a:t>
            </a:r>
            <a:r>
              <a:rPr lang="fa-IR" dirty="0">
                <a:solidFill>
                  <a:schemeClr val="bg1"/>
                </a:solidFill>
                <a:latin typeface="Anjoman Regular" panose="00000500000000000000" pitchFamily="2" charset="-78"/>
                <a:cs typeface="Anjoman Regular" panose="00000500000000000000" pitchFamily="2" charset="-78"/>
              </a:rPr>
              <a:t>از </a:t>
            </a:r>
            <a:r>
              <a:rPr lang="en-US" dirty="0" err="1">
                <a:solidFill>
                  <a:schemeClr val="bg1"/>
                </a:solidFill>
                <a:latin typeface="Anjoman Regular" panose="00000500000000000000" pitchFamily="2" charset="-78"/>
                <a:cs typeface="Anjoman Regular" panose="00000500000000000000" pitchFamily="2" charset="-78"/>
              </a:rPr>
              <a:t>فلزات</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سنگین</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در</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تالاب</a:t>
            </a:r>
            <a:r>
              <a:rPr lang="fa-IR" dirty="0">
                <a:solidFill>
                  <a:schemeClr val="bg1"/>
                </a:solidFill>
                <a:latin typeface="Anjoman Regular" panose="00000500000000000000" pitchFamily="2" charset="-78"/>
                <a:cs typeface="Anjoman Regular" panose="00000500000000000000" pitchFamily="2" charset="-78"/>
              </a:rPr>
              <a:t>.</a:t>
            </a:r>
            <a:endParaRPr lang="en-US" dirty="0">
              <a:solidFill>
                <a:schemeClr val="bg1"/>
              </a:solidFill>
              <a:latin typeface="Anjoman Regular" panose="00000500000000000000" pitchFamily="2" charset="-78"/>
              <a:cs typeface="Anjoman Regular" panose="00000500000000000000" pitchFamily="2" charset="-78"/>
            </a:endParaRPr>
          </a:p>
          <a:p>
            <a:pPr marL="342900" indent="-342900" algn="r" rtl="1">
              <a:lnSpc>
                <a:spcPct val="150000"/>
              </a:lnSpc>
              <a:buFont typeface="+mj-lt"/>
              <a:buAutoNum type="arabicPeriod"/>
            </a:pPr>
            <a:r>
              <a:rPr lang="en-US" dirty="0" err="1">
                <a:solidFill>
                  <a:schemeClr val="bg1"/>
                </a:solidFill>
                <a:latin typeface="Anjoman Regular" panose="00000500000000000000" pitchFamily="2" charset="-78"/>
                <a:cs typeface="Anjoman Regular" panose="00000500000000000000" pitchFamily="2" charset="-78"/>
              </a:rPr>
              <a:t>شناسایی</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منابع</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احتمالی</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این</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آلاینده</a:t>
            </a:r>
            <a:r>
              <a:rPr lang="fa-IR" dirty="0">
                <a:solidFill>
                  <a:schemeClr val="bg1"/>
                </a:solidFill>
                <a:latin typeface="Anjoman Regular" panose="00000500000000000000" pitchFamily="2" charset="-78"/>
                <a:cs typeface="Anjoman Regular" panose="00000500000000000000" pitchFamily="2" charset="-78"/>
              </a:rPr>
              <a:t>‌</a:t>
            </a:r>
            <a:r>
              <a:rPr lang="en-US" dirty="0" err="1">
                <a:solidFill>
                  <a:schemeClr val="bg1"/>
                </a:solidFill>
                <a:latin typeface="Anjoman Regular" panose="00000500000000000000" pitchFamily="2" charset="-78"/>
                <a:cs typeface="Anjoman Regular" panose="00000500000000000000" pitchFamily="2" charset="-78"/>
              </a:rPr>
              <a:t>ها</a:t>
            </a:r>
            <a:r>
              <a:rPr lang="fa-IR" dirty="0">
                <a:solidFill>
                  <a:schemeClr val="bg1"/>
                </a:solidFill>
                <a:latin typeface="Anjoman Regular" panose="00000500000000000000" pitchFamily="2" charset="-78"/>
                <a:cs typeface="Anjoman Regular" panose="00000500000000000000" pitchFamily="2" charset="-78"/>
              </a:rPr>
              <a:t>.</a:t>
            </a:r>
            <a:endParaRPr lang="en-US" dirty="0">
              <a:solidFill>
                <a:schemeClr val="bg1"/>
              </a:solidFill>
              <a:latin typeface="Anjoman Regular" panose="00000500000000000000" pitchFamily="2" charset="-78"/>
              <a:cs typeface="Anjoman Regular" panose="00000500000000000000" pitchFamily="2" charset="-78"/>
            </a:endParaRPr>
          </a:p>
          <a:p>
            <a:pPr marL="342900" indent="-342900" algn="r" rtl="1">
              <a:lnSpc>
                <a:spcPct val="150000"/>
              </a:lnSpc>
              <a:buFont typeface="+mj-lt"/>
              <a:buAutoNum type="arabicPeriod"/>
            </a:pPr>
            <a:r>
              <a:rPr lang="en-US" dirty="0" err="1">
                <a:solidFill>
                  <a:schemeClr val="bg1"/>
                </a:solidFill>
                <a:latin typeface="Anjoman Regular" panose="00000500000000000000" pitchFamily="2" charset="-78"/>
                <a:cs typeface="Anjoman Regular" panose="00000500000000000000" pitchFamily="2" charset="-78"/>
              </a:rPr>
              <a:t>یافتن</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مناطقی</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که</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بیش</a:t>
            </a:r>
            <a:r>
              <a:rPr lang="fa-IR" dirty="0">
                <a:solidFill>
                  <a:schemeClr val="bg1"/>
                </a:solidFill>
                <a:latin typeface="Anjoman Regular" panose="00000500000000000000" pitchFamily="2" charset="-78"/>
                <a:cs typeface="Anjoman Regular" panose="00000500000000000000" pitchFamily="2" charset="-78"/>
              </a:rPr>
              <a:t>‌</a:t>
            </a:r>
            <a:r>
              <a:rPr lang="en-US" dirty="0" err="1">
                <a:solidFill>
                  <a:schemeClr val="bg1"/>
                </a:solidFill>
                <a:latin typeface="Anjoman Regular" panose="00000500000000000000" pitchFamily="2" charset="-78"/>
                <a:cs typeface="Anjoman Regular" panose="00000500000000000000" pitchFamily="2" charset="-78"/>
              </a:rPr>
              <a:t>ترین</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تاثیر</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را</a:t>
            </a:r>
            <a:r>
              <a:rPr lang="en-US" dirty="0">
                <a:solidFill>
                  <a:schemeClr val="bg1"/>
                </a:solidFill>
                <a:latin typeface="Anjoman Regular" panose="00000500000000000000" pitchFamily="2" charset="-78"/>
                <a:cs typeface="Anjoman Regular" panose="00000500000000000000" pitchFamily="2" charset="-78"/>
              </a:rPr>
              <a:t> </a:t>
            </a:r>
            <a:r>
              <a:rPr lang="fa-IR" dirty="0">
                <a:solidFill>
                  <a:schemeClr val="bg1"/>
                </a:solidFill>
                <a:latin typeface="Anjoman Regular" panose="00000500000000000000" pitchFamily="2" charset="-78"/>
                <a:cs typeface="Anjoman Regular" panose="00000500000000000000" pitchFamily="2" charset="-78"/>
              </a:rPr>
              <a:t>از این آلاینده‌ها می‌پذیرند.</a:t>
            </a:r>
            <a:endParaRPr lang="en-US" dirty="0">
              <a:solidFill>
                <a:schemeClr val="bg1"/>
              </a:solidFill>
              <a:latin typeface="Anjoman Regular" panose="00000500000000000000" pitchFamily="2" charset="-78"/>
              <a:cs typeface="Anjoman Regular" panose="00000500000000000000" pitchFamily="2" charset="-78"/>
            </a:endParaRPr>
          </a:p>
          <a:p>
            <a:pPr marL="342900" indent="-342900" algn="r" rtl="1">
              <a:lnSpc>
                <a:spcPct val="150000"/>
              </a:lnSpc>
              <a:buFont typeface="+mj-lt"/>
              <a:buAutoNum type="arabicPeriod"/>
            </a:pPr>
            <a:r>
              <a:rPr lang="en-US" dirty="0" err="1">
                <a:solidFill>
                  <a:schemeClr val="bg1"/>
                </a:solidFill>
                <a:latin typeface="Anjoman Regular" panose="00000500000000000000" pitchFamily="2" charset="-78"/>
                <a:cs typeface="Anjoman Regular" panose="00000500000000000000" pitchFamily="2" charset="-78"/>
              </a:rPr>
              <a:t>ارزیابی</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خطرات</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بالقوه</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فلزات</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سنگین</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از</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نظر</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اکولوژیکی</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در</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این</a:t>
            </a:r>
            <a:r>
              <a:rPr lang="en-US" dirty="0">
                <a:solidFill>
                  <a:schemeClr val="bg1"/>
                </a:solidFill>
                <a:latin typeface="Anjoman Regular" panose="00000500000000000000" pitchFamily="2" charset="-78"/>
                <a:cs typeface="Anjoman Regular" panose="00000500000000000000" pitchFamily="2" charset="-78"/>
              </a:rPr>
              <a:t> </a:t>
            </a:r>
            <a:r>
              <a:rPr lang="en-US" dirty="0" err="1">
                <a:solidFill>
                  <a:schemeClr val="bg1"/>
                </a:solidFill>
                <a:latin typeface="Anjoman Regular" panose="00000500000000000000" pitchFamily="2" charset="-78"/>
                <a:cs typeface="Anjoman Regular" panose="00000500000000000000" pitchFamily="2" charset="-78"/>
              </a:rPr>
              <a:t>منطقه</a:t>
            </a:r>
            <a:endParaRPr lang="en-US" dirty="0">
              <a:solidFill>
                <a:schemeClr val="bg1"/>
              </a:solidFill>
              <a:latin typeface="Anjoman Regular" panose="00000500000000000000" pitchFamily="2" charset="-78"/>
              <a:cs typeface="Anjoman Regular" panose="00000500000000000000" pitchFamily="2" charset="-78"/>
            </a:endParaRPr>
          </a:p>
        </p:txBody>
      </p:sp>
      <p:sp>
        <p:nvSpPr>
          <p:cNvPr id="6" name="TextBox 5">
            <a:extLst>
              <a:ext uri="{FF2B5EF4-FFF2-40B4-BE49-F238E27FC236}">
                <a16:creationId xmlns:a16="http://schemas.microsoft.com/office/drawing/2014/main" id="{FE4F7359-104D-7388-EBCD-72D70D05F198}"/>
              </a:ext>
            </a:extLst>
          </p:cNvPr>
          <p:cNvSpPr txBox="1"/>
          <p:nvPr/>
        </p:nvSpPr>
        <p:spPr>
          <a:xfrm>
            <a:off x="8202470" y="2477717"/>
            <a:ext cx="1672253" cy="473206"/>
          </a:xfrm>
          <a:prstGeom prst="rect">
            <a:avLst/>
          </a:prstGeom>
          <a:solidFill>
            <a:schemeClr val="bg1"/>
          </a:solidFill>
        </p:spPr>
        <p:txBody>
          <a:bodyPr wrap="none" rtlCol="0">
            <a:spAutoFit/>
          </a:bodyPr>
          <a:lstStyle/>
          <a:p>
            <a:pPr>
              <a:lnSpc>
                <a:spcPct val="150000"/>
              </a:lnSpc>
            </a:pPr>
            <a:r>
              <a:rPr lang="fa-IR" dirty="0">
                <a:solidFill>
                  <a:srgbClr val="00B050"/>
                </a:solidFill>
                <a:latin typeface="Anjoman Heavy" panose="00000A00000000000000" pitchFamily="2" charset="-78"/>
                <a:cs typeface="Anjoman Heavy" panose="00000A00000000000000" pitchFamily="2" charset="-78"/>
              </a:rPr>
              <a:t>اهداف مطالعه</a:t>
            </a:r>
            <a:endParaRPr lang="en-US" dirty="0">
              <a:solidFill>
                <a:srgbClr val="00B050"/>
              </a:solidFill>
              <a:latin typeface="Anjoman Heavy" panose="00000A00000000000000" pitchFamily="2" charset="-78"/>
              <a:cs typeface="Anjoman Heavy" panose="00000A00000000000000" pitchFamily="2" charset="-78"/>
            </a:endParaRPr>
          </a:p>
        </p:txBody>
      </p:sp>
    </p:spTree>
    <p:extLst>
      <p:ext uri="{BB962C8B-B14F-4D97-AF65-F5344CB8AC3E}">
        <p14:creationId xmlns:p14="http://schemas.microsoft.com/office/powerpoint/2010/main" val="1470350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rotWithShape="1">
          <a:blip r:embed="rId3">
            <a:extLst>
              <a:ext uri="{28A0092B-C50C-407E-A947-70E740481C1C}">
                <a14:useLocalDpi xmlns:a14="http://schemas.microsoft.com/office/drawing/2010/main" val="0"/>
              </a:ext>
            </a:extLst>
          </a:blip>
          <a:srcRect l="10003" t="27843" r="15626" b="8587"/>
          <a:stretch/>
        </p:blipFill>
        <p:spPr>
          <a:xfrm>
            <a:off x="0" y="-1"/>
            <a:ext cx="12192000" cy="6858000"/>
          </a:xfrm>
          <a:prstGeom prst="rect">
            <a:avLst/>
          </a:prstGeom>
        </p:spPr>
      </p:pic>
      <p:pic>
        <p:nvPicPr>
          <p:cNvPr id="1026" name="Picture 2" descr="Water 12 00431 g001">
            <a:extLst>
              <a:ext uri="{FF2B5EF4-FFF2-40B4-BE49-F238E27FC236}">
                <a16:creationId xmlns:a16="http://schemas.microsoft.com/office/drawing/2014/main" id="{96C8AE10-BAC2-A66D-EFC0-6683BD24D6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737" y="1649673"/>
            <a:ext cx="7589685" cy="35586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a:extLst>
              <a:ext uri="{FF2B5EF4-FFF2-40B4-BE49-F238E27FC236}">
                <a16:creationId xmlns:a16="http://schemas.microsoft.com/office/drawing/2014/main" id="{C89FFF0F-6F1D-6E59-CDA6-8EE43DDCCE5F}"/>
              </a:ext>
            </a:extLst>
          </p:cNvPr>
          <p:cNvSpPr txBox="1"/>
          <p:nvPr/>
        </p:nvSpPr>
        <p:spPr>
          <a:xfrm>
            <a:off x="7882299" y="2581275"/>
            <a:ext cx="4087964" cy="584775"/>
          </a:xfrm>
          <a:prstGeom prst="rect">
            <a:avLst/>
          </a:prstGeom>
          <a:noFill/>
        </p:spPr>
        <p:txBody>
          <a:bodyPr wrap="square" rtlCol="0">
            <a:spAutoFit/>
          </a:bodyPr>
          <a:lstStyle/>
          <a:p>
            <a:pPr algn="r" rtl="1"/>
            <a:r>
              <a:rPr lang="fa-IR" dirty="0">
                <a:solidFill>
                  <a:schemeClr val="bg1"/>
                </a:solidFill>
                <a:latin typeface="Anjoman Heavy" panose="00000A00000000000000" pitchFamily="2" charset="-78"/>
                <a:cs typeface="Anjoman Heavy" panose="00000A00000000000000" pitchFamily="2" charset="-78"/>
              </a:rPr>
              <a:t>منطقه مورد مطالعه: </a:t>
            </a:r>
            <a:r>
              <a:rPr lang="en-US" sz="3200" dirty="0">
                <a:solidFill>
                  <a:schemeClr val="bg1"/>
                </a:solidFill>
                <a:latin typeface="Anjoman Heavy" panose="00000A00000000000000" pitchFamily="2" charset="-78"/>
                <a:cs typeface="Anjoman Heavy" panose="00000A00000000000000" pitchFamily="2" charset="-78"/>
              </a:rPr>
              <a:t>Huixian</a:t>
            </a:r>
            <a:r>
              <a:rPr lang="en-US" dirty="0">
                <a:solidFill>
                  <a:schemeClr val="bg1"/>
                </a:solidFill>
                <a:latin typeface="Anjoman Heavy" panose="00000A00000000000000" pitchFamily="2" charset="-78"/>
                <a:cs typeface="Anjoman Heavy" panose="00000A00000000000000" pitchFamily="2" charset="-78"/>
              </a:rPr>
              <a:t> </a:t>
            </a:r>
          </a:p>
        </p:txBody>
      </p:sp>
      <p:sp>
        <p:nvSpPr>
          <p:cNvPr id="4" name="TextBox 3">
            <a:extLst>
              <a:ext uri="{FF2B5EF4-FFF2-40B4-BE49-F238E27FC236}">
                <a16:creationId xmlns:a16="http://schemas.microsoft.com/office/drawing/2014/main" id="{592ED75F-DC0A-9038-92C6-648BE6944F8E}"/>
              </a:ext>
            </a:extLst>
          </p:cNvPr>
          <p:cNvSpPr txBox="1"/>
          <p:nvPr/>
        </p:nvSpPr>
        <p:spPr>
          <a:xfrm>
            <a:off x="7882299" y="3166050"/>
            <a:ext cx="4087964" cy="1446550"/>
          </a:xfrm>
          <a:prstGeom prst="rect">
            <a:avLst/>
          </a:prstGeom>
          <a:noFill/>
        </p:spPr>
        <p:txBody>
          <a:bodyPr wrap="square" rtlCol="0">
            <a:spAutoFit/>
          </a:bodyPr>
          <a:lstStyle/>
          <a:p>
            <a:pPr algn="r" rtl="1"/>
            <a:r>
              <a:rPr lang="fa-IR" sz="8800" dirty="0">
                <a:solidFill>
                  <a:schemeClr val="bg1"/>
                </a:solidFill>
                <a:latin typeface="Anjoman Heavy" panose="00000A00000000000000" pitchFamily="2" charset="-78"/>
                <a:cs typeface="Anjoman Heavy" panose="00000A00000000000000" pitchFamily="2" charset="-78"/>
              </a:rPr>
              <a:t>65</a:t>
            </a:r>
            <a:r>
              <a:rPr lang="fa-IR" dirty="0">
                <a:solidFill>
                  <a:schemeClr val="bg1"/>
                </a:solidFill>
                <a:latin typeface="Anjoman Heavy" panose="00000A00000000000000" pitchFamily="2" charset="-78"/>
                <a:cs typeface="Anjoman Heavy" panose="00000A00000000000000" pitchFamily="2" charset="-78"/>
              </a:rPr>
              <a:t> </a:t>
            </a:r>
            <a:r>
              <a:rPr lang="fa-IR" sz="2400" dirty="0">
                <a:solidFill>
                  <a:schemeClr val="bg1"/>
                </a:solidFill>
                <a:latin typeface="Anjoman Heavy" panose="00000A00000000000000" pitchFamily="2" charset="-78"/>
                <a:cs typeface="Anjoman Heavy" panose="00000A00000000000000" pitchFamily="2" charset="-78"/>
              </a:rPr>
              <a:t>نمونه از 10 ناحیه</a:t>
            </a:r>
            <a:endParaRPr lang="en-US" dirty="0">
              <a:solidFill>
                <a:schemeClr val="bg1"/>
              </a:solidFill>
              <a:latin typeface="Anjoman Heavy" panose="00000A00000000000000" pitchFamily="2" charset="-78"/>
              <a:cs typeface="Anjoman Heavy" panose="00000A00000000000000" pitchFamily="2" charset="-78"/>
            </a:endParaRPr>
          </a:p>
        </p:txBody>
      </p:sp>
    </p:spTree>
    <p:extLst>
      <p:ext uri="{BB962C8B-B14F-4D97-AF65-F5344CB8AC3E}">
        <p14:creationId xmlns:p14="http://schemas.microsoft.com/office/powerpoint/2010/main" val="3361033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D02C1C-91A1-F422-EDE7-CBBDB6B96202}"/>
              </a:ext>
            </a:extLst>
          </p:cNvPr>
          <p:cNvPicPr>
            <a:picLocks noChangeAspect="1"/>
          </p:cNvPicPr>
          <p:nvPr/>
        </p:nvPicPr>
        <p:blipFill rotWithShape="1">
          <a:blip r:embed="rId3">
            <a:extLst>
              <a:ext uri="{28A0092B-C50C-407E-A947-70E740481C1C}">
                <a14:useLocalDpi xmlns:a14="http://schemas.microsoft.com/office/drawing/2010/main" val="0"/>
              </a:ext>
            </a:extLst>
          </a:blip>
          <a:srcRect l="25110" t="13099" r="519" b="23331"/>
          <a:stretch/>
        </p:blipFill>
        <p:spPr>
          <a:xfrm>
            <a:off x="0" y="-1"/>
            <a:ext cx="12192000" cy="6858000"/>
          </a:xfrm>
          <a:prstGeom prst="rect">
            <a:avLst/>
          </a:prstGeom>
        </p:spPr>
      </p:pic>
      <p:sp>
        <p:nvSpPr>
          <p:cNvPr id="5" name="TextBox 4">
            <a:extLst>
              <a:ext uri="{FF2B5EF4-FFF2-40B4-BE49-F238E27FC236}">
                <a16:creationId xmlns:a16="http://schemas.microsoft.com/office/drawing/2014/main" id="{72018581-2D87-6828-D019-4E4F3B379BD4}"/>
              </a:ext>
            </a:extLst>
          </p:cNvPr>
          <p:cNvSpPr txBox="1"/>
          <p:nvPr/>
        </p:nvSpPr>
        <p:spPr>
          <a:xfrm>
            <a:off x="8248651" y="400050"/>
            <a:ext cx="3943350" cy="523220"/>
          </a:xfrm>
          <a:prstGeom prst="rect">
            <a:avLst/>
          </a:prstGeom>
          <a:noFill/>
        </p:spPr>
        <p:txBody>
          <a:bodyPr wrap="square" rtlCol="0">
            <a:spAutoFit/>
          </a:bodyPr>
          <a:lstStyle/>
          <a:p>
            <a:pPr algn="r" rtl="1"/>
            <a:r>
              <a:rPr lang="fa-IR" sz="2800" dirty="0">
                <a:solidFill>
                  <a:schemeClr val="bg1"/>
                </a:solidFill>
                <a:latin typeface="Anjoman Heavy" panose="00000A00000000000000" pitchFamily="2" charset="-78"/>
                <a:cs typeface="Anjoman Heavy" panose="00000A00000000000000" pitchFamily="2" charset="-78"/>
              </a:rPr>
              <a:t>روش‌های ارزیابی ریسک</a:t>
            </a:r>
            <a:endParaRPr lang="en-US" sz="2800" dirty="0">
              <a:solidFill>
                <a:schemeClr val="bg1"/>
              </a:solidFill>
              <a:latin typeface="Anjoman Heavy" panose="00000A00000000000000" pitchFamily="2" charset="-78"/>
              <a:cs typeface="Anjoman Heavy" panose="00000A00000000000000" pitchFamily="2" charset="-78"/>
            </a:endParaRPr>
          </a:p>
        </p:txBody>
      </p:sp>
      <p:cxnSp>
        <p:nvCxnSpPr>
          <p:cNvPr id="7" name="Straight Connector 6">
            <a:extLst>
              <a:ext uri="{FF2B5EF4-FFF2-40B4-BE49-F238E27FC236}">
                <a16:creationId xmlns:a16="http://schemas.microsoft.com/office/drawing/2014/main" id="{74DE7929-44F6-93F5-56DA-1F887276F860}"/>
              </a:ext>
            </a:extLst>
          </p:cNvPr>
          <p:cNvCxnSpPr>
            <a:cxnSpLocks/>
          </p:cNvCxnSpPr>
          <p:nvPr/>
        </p:nvCxnSpPr>
        <p:spPr>
          <a:xfrm>
            <a:off x="752475" y="3343275"/>
            <a:ext cx="1068705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6D043F9C-91CD-E22C-26A6-CD486D41ABA1}"/>
              </a:ext>
            </a:extLst>
          </p:cNvPr>
          <p:cNvSpPr/>
          <p:nvPr/>
        </p:nvSpPr>
        <p:spPr>
          <a:xfrm>
            <a:off x="1666875" y="3246119"/>
            <a:ext cx="182880" cy="1828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999FED43-2BA1-32E6-C596-0A9E50865185}"/>
              </a:ext>
            </a:extLst>
          </p:cNvPr>
          <p:cNvCxnSpPr/>
          <p:nvPr/>
        </p:nvCxnSpPr>
        <p:spPr>
          <a:xfrm>
            <a:off x="1758315" y="3337559"/>
            <a:ext cx="0" cy="9525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8BCBF780-7800-EAEA-F664-3FA8F526C812}"/>
              </a:ext>
            </a:extLst>
          </p:cNvPr>
          <p:cNvGrpSpPr/>
          <p:nvPr/>
        </p:nvGrpSpPr>
        <p:grpSpPr>
          <a:xfrm>
            <a:off x="816610" y="4290059"/>
            <a:ext cx="1883410" cy="309276"/>
            <a:chOff x="816610" y="4290059"/>
            <a:chExt cx="1883410" cy="309276"/>
          </a:xfrm>
        </p:grpSpPr>
        <p:sp>
          <p:nvSpPr>
            <p:cNvPr id="11" name="Rectangle 10">
              <a:extLst>
                <a:ext uri="{FF2B5EF4-FFF2-40B4-BE49-F238E27FC236}">
                  <a16:creationId xmlns:a16="http://schemas.microsoft.com/office/drawing/2014/main" id="{175C7999-6FD1-2936-C231-41965A76B178}"/>
                </a:ext>
              </a:extLst>
            </p:cNvPr>
            <p:cNvSpPr/>
            <p:nvPr/>
          </p:nvSpPr>
          <p:spPr>
            <a:xfrm>
              <a:off x="847090" y="4290059"/>
              <a:ext cx="1822450" cy="29844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DF7AAA1-5B80-4F77-4D94-94C0615EA144}"/>
                </a:ext>
              </a:extLst>
            </p:cNvPr>
            <p:cNvSpPr txBox="1"/>
            <p:nvPr/>
          </p:nvSpPr>
          <p:spPr>
            <a:xfrm>
              <a:off x="816610" y="4322336"/>
              <a:ext cx="1883410" cy="276999"/>
            </a:xfrm>
            <a:prstGeom prst="rect">
              <a:avLst/>
            </a:prstGeom>
            <a:noFill/>
          </p:spPr>
          <p:txBody>
            <a:bodyPr wrap="square">
              <a:spAutoFit/>
            </a:bodyPr>
            <a:lstStyle/>
            <a:p>
              <a:r>
                <a:rPr lang="en-US" sz="1200" b="0" dirty="0">
                  <a:solidFill>
                    <a:schemeClr val="bg1"/>
                  </a:solidFill>
                  <a:effectLst/>
                  <a:latin typeface="Anjoman Regular" panose="00000500000000000000" pitchFamily="2" charset="-78"/>
                  <a:cs typeface="Anjoman Regular" panose="00000500000000000000" pitchFamily="2" charset="-78"/>
                </a:rPr>
                <a:t>Geoaccumulation index</a:t>
              </a:r>
              <a:endParaRPr lang="en-US" sz="1200" dirty="0">
                <a:solidFill>
                  <a:schemeClr val="bg1"/>
                </a:solidFill>
                <a:latin typeface="Anjoman Regular" panose="00000500000000000000" pitchFamily="2" charset="-78"/>
                <a:cs typeface="Anjoman Regular" panose="00000500000000000000" pitchFamily="2" charset="-78"/>
              </a:endParaRPr>
            </a:p>
          </p:txBody>
        </p:sp>
      </p:grpSp>
      <p:cxnSp>
        <p:nvCxnSpPr>
          <p:cNvPr id="14" name="Straight Connector 13">
            <a:extLst>
              <a:ext uri="{FF2B5EF4-FFF2-40B4-BE49-F238E27FC236}">
                <a16:creationId xmlns:a16="http://schemas.microsoft.com/office/drawing/2014/main" id="{7E5EA8B3-EAB4-E8AA-2C57-D10FA0E21F6B}"/>
              </a:ext>
            </a:extLst>
          </p:cNvPr>
          <p:cNvCxnSpPr>
            <a:cxnSpLocks/>
          </p:cNvCxnSpPr>
          <p:nvPr/>
        </p:nvCxnSpPr>
        <p:spPr>
          <a:xfrm>
            <a:off x="1757680" y="2813050"/>
            <a:ext cx="0" cy="4330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1B005400-DA98-2048-4BFC-18A569722ACD}"/>
              </a:ext>
            </a:extLst>
          </p:cNvPr>
          <p:cNvGrpSpPr/>
          <p:nvPr/>
        </p:nvGrpSpPr>
        <p:grpSpPr>
          <a:xfrm>
            <a:off x="795655" y="2287062"/>
            <a:ext cx="1924050" cy="532865"/>
            <a:chOff x="795655" y="2287062"/>
            <a:chExt cx="1924050" cy="532865"/>
          </a:xfrm>
        </p:grpSpPr>
        <p:sp>
          <p:nvSpPr>
            <p:cNvPr id="16" name="Rectangle 15">
              <a:extLst>
                <a:ext uri="{FF2B5EF4-FFF2-40B4-BE49-F238E27FC236}">
                  <a16:creationId xmlns:a16="http://schemas.microsoft.com/office/drawing/2014/main" id="{45868D43-C0F8-FC4A-42D4-1FA1F8279A58}"/>
                </a:ext>
              </a:extLst>
            </p:cNvPr>
            <p:cNvSpPr/>
            <p:nvPr/>
          </p:nvSpPr>
          <p:spPr>
            <a:xfrm>
              <a:off x="795655" y="2287062"/>
              <a:ext cx="1924050" cy="53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9FAD0C55-0FAE-3324-EEF3-68C1AE37BC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180" y="2375249"/>
              <a:ext cx="1483001" cy="356490"/>
            </a:xfrm>
            <a:prstGeom prst="rect">
              <a:avLst/>
            </a:prstGeom>
          </p:spPr>
        </p:pic>
      </p:grpSp>
      <p:sp>
        <p:nvSpPr>
          <p:cNvPr id="20" name="Oval 19">
            <a:extLst>
              <a:ext uri="{FF2B5EF4-FFF2-40B4-BE49-F238E27FC236}">
                <a16:creationId xmlns:a16="http://schemas.microsoft.com/office/drawing/2014/main" id="{8DA8A706-77C2-A106-C59F-053B9B04825D}"/>
              </a:ext>
            </a:extLst>
          </p:cNvPr>
          <p:cNvSpPr/>
          <p:nvPr/>
        </p:nvSpPr>
        <p:spPr>
          <a:xfrm>
            <a:off x="5611858" y="3246119"/>
            <a:ext cx="182880" cy="1828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Connector 20">
            <a:extLst>
              <a:ext uri="{FF2B5EF4-FFF2-40B4-BE49-F238E27FC236}">
                <a16:creationId xmlns:a16="http://schemas.microsoft.com/office/drawing/2014/main" id="{B6085BFF-374C-E00C-3FCC-7DAF022D748F}"/>
              </a:ext>
            </a:extLst>
          </p:cNvPr>
          <p:cNvCxnSpPr/>
          <p:nvPr/>
        </p:nvCxnSpPr>
        <p:spPr>
          <a:xfrm>
            <a:off x="5703298" y="2357831"/>
            <a:ext cx="0" cy="9525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8A4769F5-B36C-66F0-39F6-462BD9F4DDE1}"/>
              </a:ext>
            </a:extLst>
          </p:cNvPr>
          <p:cNvGrpSpPr/>
          <p:nvPr/>
        </p:nvGrpSpPr>
        <p:grpSpPr>
          <a:xfrm>
            <a:off x="4066903" y="2065767"/>
            <a:ext cx="3265715" cy="298448"/>
            <a:chOff x="4066903" y="2065767"/>
            <a:chExt cx="3265715" cy="298448"/>
          </a:xfrm>
        </p:grpSpPr>
        <p:sp>
          <p:nvSpPr>
            <p:cNvPr id="22" name="Rectangle 21">
              <a:extLst>
                <a:ext uri="{FF2B5EF4-FFF2-40B4-BE49-F238E27FC236}">
                  <a16:creationId xmlns:a16="http://schemas.microsoft.com/office/drawing/2014/main" id="{1BA76F8E-F3E8-6B30-14A0-427E959A317E}"/>
                </a:ext>
              </a:extLst>
            </p:cNvPr>
            <p:cNvSpPr/>
            <p:nvPr/>
          </p:nvSpPr>
          <p:spPr>
            <a:xfrm>
              <a:off x="4066903" y="2065767"/>
              <a:ext cx="3196045" cy="29844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B40C3A76-F0D5-858E-6E0F-9CDFD141BDA7}"/>
                </a:ext>
              </a:extLst>
            </p:cNvPr>
            <p:cNvSpPr txBox="1"/>
            <p:nvPr/>
          </p:nvSpPr>
          <p:spPr>
            <a:xfrm>
              <a:off x="4066904" y="2076491"/>
              <a:ext cx="3265714" cy="276999"/>
            </a:xfrm>
            <a:prstGeom prst="rect">
              <a:avLst/>
            </a:prstGeom>
            <a:noFill/>
          </p:spPr>
          <p:txBody>
            <a:bodyPr wrap="square">
              <a:spAutoFit/>
            </a:bodyPr>
            <a:lstStyle/>
            <a:p>
              <a:r>
                <a:rPr lang="en-US" sz="1200" b="0" dirty="0">
                  <a:solidFill>
                    <a:schemeClr val="bg1"/>
                  </a:solidFill>
                  <a:effectLst/>
                  <a:latin typeface="Anjoman Regular" panose="00000500000000000000" pitchFamily="2" charset="-78"/>
                  <a:cs typeface="Anjoman Regular" panose="00000500000000000000" pitchFamily="2" charset="-78"/>
                </a:rPr>
                <a:t>Nemerow’s synthetical contamination index</a:t>
              </a:r>
              <a:endParaRPr lang="en-US" sz="1200" dirty="0">
                <a:solidFill>
                  <a:schemeClr val="bg1"/>
                </a:solidFill>
                <a:latin typeface="Anjoman Regular" panose="00000500000000000000" pitchFamily="2" charset="-78"/>
                <a:cs typeface="Anjoman Regular" panose="00000500000000000000" pitchFamily="2" charset="-78"/>
              </a:endParaRPr>
            </a:p>
          </p:txBody>
        </p:sp>
      </p:grpSp>
      <p:cxnSp>
        <p:nvCxnSpPr>
          <p:cNvPr id="27" name="Straight Connector 26">
            <a:extLst>
              <a:ext uri="{FF2B5EF4-FFF2-40B4-BE49-F238E27FC236}">
                <a16:creationId xmlns:a16="http://schemas.microsoft.com/office/drawing/2014/main" id="{43DE55E9-6179-0F9D-2B76-77119AE2C54C}"/>
              </a:ext>
            </a:extLst>
          </p:cNvPr>
          <p:cNvCxnSpPr>
            <a:cxnSpLocks/>
          </p:cNvCxnSpPr>
          <p:nvPr/>
        </p:nvCxnSpPr>
        <p:spPr>
          <a:xfrm>
            <a:off x="5703298" y="3428999"/>
            <a:ext cx="0" cy="4330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200E5443-94D2-1605-253E-693D3E10F588}"/>
              </a:ext>
            </a:extLst>
          </p:cNvPr>
          <p:cNvGrpSpPr/>
          <p:nvPr/>
        </p:nvGrpSpPr>
        <p:grpSpPr>
          <a:xfrm>
            <a:off x="4741273" y="3855014"/>
            <a:ext cx="1924050" cy="535916"/>
            <a:chOff x="4741273" y="3855014"/>
            <a:chExt cx="1924050" cy="535916"/>
          </a:xfrm>
        </p:grpSpPr>
        <p:sp>
          <p:nvSpPr>
            <p:cNvPr id="25" name="Rectangle 24">
              <a:extLst>
                <a:ext uri="{FF2B5EF4-FFF2-40B4-BE49-F238E27FC236}">
                  <a16:creationId xmlns:a16="http://schemas.microsoft.com/office/drawing/2014/main" id="{7BA928F6-4BE9-AB74-78E3-12763510FA90}"/>
                </a:ext>
              </a:extLst>
            </p:cNvPr>
            <p:cNvSpPr/>
            <p:nvPr/>
          </p:nvSpPr>
          <p:spPr>
            <a:xfrm>
              <a:off x="4741273" y="3855144"/>
              <a:ext cx="1924050" cy="53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8B21433D-F6C4-8A78-89A4-9934AB5E10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9430" y="3855014"/>
              <a:ext cx="1619273" cy="535916"/>
            </a:xfrm>
            <a:prstGeom prst="rect">
              <a:avLst/>
            </a:prstGeom>
          </p:spPr>
        </p:pic>
      </p:grpSp>
      <p:sp>
        <p:nvSpPr>
          <p:cNvPr id="31" name="Oval 30">
            <a:extLst>
              <a:ext uri="{FF2B5EF4-FFF2-40B4-BE49-F238E27FC236}">
                <a16:creationId xmlns:a16="http://schemas.microsoft.com/office/drawing/2014/main" id="{75C185C6-F232-40C5-84C1-15DBF3939C63}"/>
              </a:ext>
            </a:extLst>
          </p:cNvPr>
          <p:cNvSpPr/>
          <p:nvPr/>
        </p:nvSpPr>
        <p:spPr>
          <a:xfrm>
            <a:off x="9252041" y="3246119"/>
            <a:ext cx="182880" cy="1828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2" name="Straight Connector 31">
            <a:extLst>
              <a:ext uri="{FF2B5EF4-FFF2-40B4-BE49-F238E27FC236}">
                <a16:creationId xmlns:a16="http://schemas.microsoft.com/office/drawing/2014/main" id="{6DFCBC0F-E3A1-08F5-7AE7-557E8E9330D0}"/>
              </a:ext>
            </a:extLst>
          </p:cNvPr>
          <p:cNvCxnSpPr/>
          <p:nvPr/>
        </p:nvCxnSpPr>
        <p:spPr>
          <a:xfrm>
            <a:off x="9343481" y="3337559"/>
            <a:ext cx="0" cy="9525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2ED38703-C983-E0FB-9EB1-918D173A2295}"/>
              </a:ext>
            </a:extLst>
          </p:cNvPr>
          <p:cNvGrpSpPr/>
          <p:nvPr/>
        </p:nvGrpSpPr>
        <p:grpSpPr>
          <a:xfrm>
            <a:off x="8057197" y="4250126"/>
            <a:ext cx="2588212" cy="298448"/>
            <a:chOff x="8057197" y="4250126"/>
            <a:chExt cx="2588212" cy="298448"/>
          </a:xfrm>
        </p:grpSpPr>
        <p:sp>
          <p:nvSpPr>
            <p:cNvPr id="33" name="Rectangle 32">
              <a:extLst>
                <a:ext uri="{FF2B5EF4-FFF2-40B4-BE49-F238E27FC236}">
                  <a16:creationId xmlns:a16="http://schemas.microsoft.com/office/drawing/2014/main" id="{C3EF43F1-9565-612C-1955-11B7FEC04274}"/>
                </a:ext>
              </a:extLst>
            </p:cNvPr>
            <p:cNvSpPr/>
            <p:nvPr/>
          </p:nvSpPr>
          <p:spPr>
            <a:xfrm>
              <a:off x="8072843" y="4250126"/>
              <a:ext cx="2572566" cy="29844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8F849499-60AF-70CF-5436-33E6F7467928}"/>
                </a:ext>
              </a:extLst>
            </p:cNvPr>
            <p:cNvSpPr txBox="1"/>
            <p:nvPr/>
          </p:nvSpPr>
          <p:spPr>
            <a:xfrm>
              <a:off x="8057197" y="4258835"/>
              <a:ext cx="2572566" cy="276999"/>
            </a:xfrm>
            <a:prstGeom prst="rect">
              <a:avLst/>
            </a:prstGeom>
            <a:noFill/>
          </p:spPr>
          <p:txBody>
            <a:bodyPr wrap="square">
              <a:spAutoFit/>
            </a:bodyPr>
            <a:lstStyle/>
            <a:p>
              <a:pPr algn="ctr"/>
              <a:r>
                <a:rPr lang="en-US" sz="1200" b="0" dirty="0">
                  <a:solidFill>
                    <a:schemeClr val="bg1"/>
                  </a:solidFill>
                  <a:effectLst/>
                  <a:latin typeface="Anjoman Regular" panose="00000500000000000000" pitchFamily="2" charset="-78"/>
                  <a:cs typeface="Anjoman Regular" panose="00000500000000000000" pitchFamily="2" charset="-78"/>
                </a:rPr>
                <a:t>The potential ecological risk index</a:t>
              </a:r>
              <a:endParaRPr lang="en-US" sz="1200" dirty="0">
                <a:solidFill>
                  <a:schemeClr val="bg1"/>
                </a:solidFill>
                <a:latin typeface="Anjoman Regular" panose="00000500000000000000" pitchFamily="2" charset="-78"/>
                <a:cs typeface="Anjoman Regular" panose="00000500000000000000" pitchFamily="2" charset="-78"/>
              </a:endParaRPr>
            </a:p>
          </p:txBody>
        </p:sp>
      </p:grpSp>
      <p:cxnSp>
        <p:nvCxnSpPr>
          <p:cNvPr id="42" name="Straight Connector 41">
            <a:extLst>
              <a:ext uri="{FF2B5EF4-FFF2-40B4-BE49-F238E27FC236}">
                <a16:creationId xmlns:a16="http://schemas.microsoft.com/office/drawing/2014/main" id="{E258904D-C623-10F5-51AC-1FD83DB2B1A3}"/>
              </a:ext>
            </a:extLst>
          </p:cNvPr>
          <p:cNvCxnSpPr>
            <a:cxnSpLocks/>
          </p:cNvCxnSpPr>
          <p:nvPr/>
        </p:nvCxnSpPr>
        <p:spPr>
          <a:xfrm>
            <a:off x="9343480" y="2813049"/>
            <a:ext cx="0" cy="4330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5B999C0D-8CCD-62F1-E0CD-04D7767975BE}"/>
              </a:ext>
            </a:extLst>
          </p:cNvPr>
          <p:cNvGrpSpPr/>
          <p:nvPr/>
        </p:nvGrpSpPr>
        <p:grpSpPr>
          <a:xfrm>
            <a:off x="8381455" y="2304831"/>
            <a:ext cx="1924050" cy="532865"/>
            <a:chOff x="8381455" y="2304831"/>
            <a:chExt cx="1924050" cy="532865"/>
          </a:xfrm>
        </p:grpSpPr>
        <p:sp>
          <p:nvSpPr>
            <p:cNvPr id="44" name="Rectangle 43">
              <a:extLst>
                <a:ext uri="{FF2B5EF4-FFF2-40B4-BE49-F238E27FC236}">
                  <a16:creationId xmlns:a16="http://schemas.microsoft.com/office/drawing/2014/main" id="{74E45A89-14CD-E834-3A9A-AA45B0FD5604}"/>
                </a:ext>
              </a:extLst>
            </p:cNvPr>
            <p:cNvSpPr/>
            <p:nvPr/>
          </p:nvSpPr>
          <p:spPr>
            <a:xfrm>
              <a:off x="8381455" y="2304831"/>
              <a:ext cx="1924050" cy="53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a:extLst>
                <a:ext uri="{FF2B5EF4-FFF2-40B4-BE49-F238E27FC236}">
                  <a16:creationId xmlns:a16="http://schemas.microsoft.com/office/drawing/2014/main" id="{FC153A2F-A8B6-4D41-DEEB-AF65F632AC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54336" y="2317305"/>
              <a:ext cx="1178288" cy="495743"/>
            </a:xfrm>
            <a:prstGeom prst="rect">
              <a:avLst/>
            </a:prstGeom>
          </p:spPr>
        </p:pic>
      </p:grpSp>
    </p:spTree>
    <p:extLst>
      <p:ext uri="{BB962C8B-B14F-4D97-AF65-F5344CB8AC3E}">
        <p14:creationId xmlns:p14="http://schemas.microsoft.com/office/powerpoint/2010/main" val="2722442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360"/>
                                          </p:val>
                                        </p:tav>
                                        <p:tav tm="100000">
                                          <p:val>
                                            <p:fltVal val="0"/>
                                          </p:val>
                                        </p:tav>
                                      </p:tavLst>
                                    </p:anim>
                                    <p:animEffect transition="in" filter="fade">
                                      <p:cBhvr>
                                        <p:cTn id="14" dur="500"/>
                                        <p:tgtEl>
                                          <p:spTgt spid="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 calcmode="lin" valueType="num">
                                      <p:cBhvr>
                                        <p:cTn id="27" dur="500" fill="hold"/>
                                        <p:tgtEl>
                                          <p:spTgt spid="31"/>
                                        </p:tgtEl>
                                        <p:attrNameLst>
                                          <p:attrName>style.rotation</p:attrName>
                                        </p:attrNameLst>
                                      </p:cBhvr>
                                      <p:tavLst>
                                        <p:tav tm="0">
                                          <p:val>
                                            <p:fltVal val="360"/>
                                          </p:val>
                                        </p:tav>
                                        <p:tav tm="100000">
                                          <p:val>
                                            <p:fltVal val="0"/>
                                          </p:val>
                                        </p:tav>
                                      </p:tavLst>
                                    </p:anim>
                                    <p:animEffect transition="in" filter="fade">
                                      <p:cBhvr>
                                        <p:cTn id="28" dur="500"/>
                                        <p:tgtEl>
                                          <p:spTgt spid="31"/>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up)">
                                      <p:cBhvr>
                                        <p:cTn id="36" dur="500"/>
                                        <p:tgtEl>
                                          <p:spTgt spid="49"/>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500"/>
                                        <p:tgtEl>
                                          <p:spTgt spid="21"/>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5000"/>
                            </p:stCondLst>
                            <p:childTnLst>
                              <p:par>
                                <p:cTn id="54" presetID="22" presetClass="entr" presetSubtype="1"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5500"/>
                            </p:stCondLst>
                            <p:childTnLst>
                              <p:par>
                                <p:cTn id="58" presetID="22" presetClass="entr" presetSubtype="1"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500"/>
                                        <p:tgtEl>
                                          <p:spTgt spid="30"/>
                                        </p:tgtEl>
                                      </p:cBhvr>
                                    </p:animEffect>
                                  </p:childTnLst>
                                </p:cTn>
                              </p:par>
                            </p:childTnLst>
                          </p:cTn>
                        </p:par>
                        <p:par>
                          <p:cTn id="61" fill="hold">
                            <p:stCondLst>
                              <p:cond delay="6000"/>
                            </p:stCondLst>
                            <p:childTnLst>
                              <p:par>
                                <p:cTn id="62" presetID="22" presetClass="entr" presetSubtype="1"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up)">
                                      <p:cBhvr>
                                        <p:cTn id="64" dur="500"/>
                                        <p:tgtEl>
                                          <p:spTgt spid="32"/>
                                        </p:tgtEl>
                                      </p:cBhvr>
                                    </p:animEffect>
                                  </p:childTnLst>
                                </p:cTn>
                              </p:par>
                            </p:childTnLst>
                          </p:cTn>
                        </p:par>
                        <p:par>
                          <p:cTn id="65" fill="hold">
                            <p:stCondLst>
                              <p:cond delay="6500"/>
                            </p:stCondLst>
                            <p:childTnLst>
                              <p:par>
                                <p:cTn id="66" presetID="22" presetClass="entr" presetSubtype="1" fill="hold"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ipe(up)">
                                      <p:cBhvr>
                                        <p:cTn id="68" dur="500"/>
                                        <p:tgtEl>
                                          <p:spTgt spid="51"/>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childTnLst>
                          </p:cTn>
                        </p:par>
                        <p:par>
                          <p:cTn id="73" fill="hold">
                            <p:stCondLst>
                              <p:cond delay="7500"/>
                            </p:stCondLst>
                            <p:childTnLst>
                              <p:par>
                                <p:cTn id="74" presetID="22" presetClass="entr" presetSubtype="4"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E8D46B-8433-4E2F-F035-27EF5784D27A}"/>
              </a:ext>
            </a:extLst>
          </p:cNvPr>
          <p:cNvPicPr>
            <a:picLocks noChangeAspect="1"/>
          </p:cNvPicPr>
          <p:nvPr/>
        </p:nvPicPr>
        <p:blipFill rotWithShape="1">
          <a:blip r:embed="rId3">
            <a:extLst>
              <a:ext uri="{28A0092B-C50C-407E-A947-70E740481C1C}">
                <a14:useLocalDpi xmlns:a14="http://schemas.microsoft.com/office/drawing/2010/main" val="0"/>
              </a:ext>
            </a:extLst>
          </a:blip>
          <a:srcRect t="7858" b="7858"/>
          <a:stretch/>
        </p:blipFill>
        <p:spPr>
          <a:xfrm>
            <a:off x="0" y="0"/>
            <a:ext cx="12192000" cy="6858000"/>
          </a:xfrm>
          <a:prstGeom prst="rect">
            <a:avLst/>
          </a:prstGeom>
        </p:spPr>
      </p:pic>
      <p:pic>
        <p:nvPicPr>
          <p:cNvPr id="9" name="Picture 8">
            <a:extLst>
              <a:ext uri="{FF2B5EF4-FFF2-40B4-BE49-F238E27FC236}">
                <a16:creationId xmlns:a16="http://schemas.microsoft.com/office/drawing/2014/main" id="{E81F99C0-76D9-656F-FEF4-D60AD1A8BF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225" y="1691640"/>
            <a:ext cx="11195550" cy="34747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9668C6EE-BC55-7036-6B43-AAA88B5828AF}"/>
              </a:ext>
            </a:extLst>
          </p:cNvPr>
          <p:cNvSpPr txBox="1"/>
          <p:nvPr/>
        </p:nvSpPr>
        <p:spPr>
          <a:xfrm>
            <a:off x="9971313" y="400050"/>
            <a:ext cx="2220687" cy="523220"/>
          </a:xfrm>
          <a:prstGeom prst="rect">
            <a:avLst/>
          </a:prstGeom>
          <a:noFill/>
        </p:spPr>
        <p:txBody>
          <a:bodyPr wrap="square" rtlCol="0">
            <a:spAutoFit/>
          </a:bodyPr>
          <a:lstStyle/>
          <a:p>
            <a:pPr algn="r" rtl="1"/>
            <a:r>
              <a:rPr lang="fa-IR" sz="2800" dirty="0">
                <a:solidFill>
                  <a:schemeClr val="bg1"/>
                </a:solidFill>
                <a:latin typeface="Anjoman Heavy" panose="00000A00000000000000" pitchFamily="2" charset="-78"/>
                <a:cs typeface="Anjoman Heavy" panose="00000A00000000000000" pitchFamily="2" charset="-78"/>
              </a:rPr>
              <a:t>نتایج و بحث</a:t>
            </a:r>
            <a:endParaRPr lang="en-US" sz="2800" dirty="0">
              <a:solidFill>
                <a:schemeClr val="bg1"/>
              </a:solidFill>
              <a:latin typeface="Anjoman Heavy" panose="00000A00000000000000" pitchFamily="2" charset="-78"/>
              <a:cs typeface="Anjoman Heavy" panose="00000A00000000000000" pitchFamily="2" charset="-78"/>
            </a:endParaRPr>
          </a:p>
        </p:txBody>
      </p:sp>
      <p:sp>
        <p:nvSpPr>
          <p:cNvPr id="11" name="Rectangle 10">
            <a:extLst>
              <a:ext uri="{FF2B5EF4-FFF2-40B4-BE49-F238E27FC236}">
                <a16:creationId xmlns:a16="http://schemas.microsoft.com/office/drawing/2014/main" id="{70931111-260E-AB6C-BB4A-0E1CB6E1890E}"/>
              </a:ext>
            </a:extLst>
          </p:cNvPr>
          <p:cNvSpPr/>
          <p:nvPr/>
        </p:nvSpPr>
        <p:spPr>
          <a:xfrm>
            <a:off x="4389120" y="2281646"/>
            <a:ext cx="757646" cy="2211977"/>
          </a:xfrm>
          <a:prstGeom prst="rect">
            <a:avLst/>
          </a:prstGeom>
          <a:solidFill>
            <a:srgbClr val="D33D3D">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998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858</TotalTime>
  <Words>2269</Words>
  <Application>Microsoft Office PowerPoint</Application>
  <PresentationFormat>Widescreen</PresentationFormat>
  <Paragraphs>136</Paragraphs>
  <Slides>28</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Anjoman Black</vt:lpstr>
      <vt:lpstr>Anjoman Bold</vt:lpstr>
      <vt:lpstr>Anjoman Heavy</vt:lpstr>
      <vt:lpstr>Anjoman Regular</vt:lpstr>
      <vt:lpstr>Arial</vt:lpstr>
      <vt:lpstr>Calibri</vt:lpstr>
      <vt:lpstr>Calibri Light</vt:lpstr>
      <vt:lpstr>IRANSans</vt:lpstr>
      <vt:lpstr>IRANSansWeb_Medium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reza delbaz</dc:creator>
  <cp:lastModifiedBy>reza delbaz</cp:lastModifiedBy>
  <cp:revision>50</cp:revision>
  <dcterms:created xsi:type="dcterms:W3CDTF">2023-05-26T08:48:19Z</dcterms:created>
  <dcterms:modified xsi:type="dcterms:W3CDTF">2023-05-27T18:15:47Z</dcterms:modified>
</cp:coreProperties>
</file>