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8" r:id="rId22"/>
    <p:sldId id="277" r:id="rId23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610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7599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2522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3822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36709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0121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527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00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2991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542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193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E931E-F30A-4973-B48C-05CDE987E4C5}" type="datetimeFigureOut">
              <a:rPr lang="fa-IR" smtClean="0"/>
              <a:t>13/05/1439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E3028-E369-45B7-ABCC-496E0BDD8DE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7995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6763" y="1772529"/>
            <a:ext cx="7821637" cy="230832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7200" dirty="0">
                <a:solidFill>
                  <a:schemeClr val="bg1"/>
                </a:solidFill>
                <a:cs typeface="B Yekan" panose="00000400000000000000" pitchFamily="2" charset="-78"/>
              </a:rPr>
              <a:t>قانون مدیریت پایدار آب </a:t>
            </a:r>
            <a:r>
              <a:rPr lang="fa-IR" sz="7200" dirty="0" smtClean="0">
                <a:solidFill>
                  <a:schemeClr val="bg1"/>
                </a:solidFill>
                <a:cs typeface="B Yekan" panose="00000400000000000000" pitchFamily="2" charset="-78"/>
              </a:rPr>
              <a:t>زیرزمینی</a:t>
            </a:r>
            <a:endParaRPr lang="fa-IR" sz="7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9126" y="6414868"/>
            <a:ext cx="568334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1"/>
            <a:r>
              <a:rPr lang="en-US" dirty="0">
                <a:solidFill>
                  <a:schemeClr val="bg1"/>
                </a:solidFill>
                <a:cs typeface="B Yekan" panose="00000400000000000000" pitchFamily="2" charset="-78"/>
              </a:rPr>
              <a:t>CEAC</a:t>
            </a:r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کمیته سیاست های کنترل سیل و منابع آب 17 اوت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2016</a:t>
            </a:r>
          </a:p>
          <a:p>
            <a:pPr algn="l" rtl="1"/>
            <a:endParaRPr lang="fa-IR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89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23494" y="323557"/>
            <a:ext cx="3301219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r" rtl="1"/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GSA </a:t>
            </a:r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روی خط ابزار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520" y="1645920"/>
            <a:ext cx="11015003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. یک </a:t>
            </a:r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GSA 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روی خط ابزار پیشرفت کرده است </a:t>
            </a:r>
          </a:p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. آژانسهای محلی برای اجرای موارد زیر لازم خواهند بود : </a:t>
            </a:r>
            <a:b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</a:b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. اطلاعات مخاطبان تک یا چند آژانسی </a:t>
            </a:r>
          </a:p>
          <a:p>
            <a:pPr algn="r" rtl="1"/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 . مرزهای منطقه </a:t>
            </a:r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GSA</a:t>
            </a:r>
          </a:p>
          <a:p>
            <a:pPr algn="r" rtl="1"/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.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اسناد قانونی و ... </a:t>
            </a:r>
            <a:b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</a:br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</a:t>
            </a:r>
            <a:endParaRPr lang="en-US" sz="24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. 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همه اطلاعات قابل اجرایی که مربوط هستند به بخش نظامنامه آب </a:t>
            </a:r>
          </a:p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. </a:t>
            </a:r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DWR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اطلاعات را مرور میکند و اگر کامل شده باشند مشخص میکند </a:t>
            </a:r>
            <a:endParaRPr lang="fa-IR" sz="2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82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93034" y="2082018"/>
            <a:ext cx="8215532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7200" dirty="0" smtClean="0">
                <a:solidFill>
                  <a:schemeClr val="bg1"/>
                </a:solidFill>
                <a:cs typeface="B Yekan" panose="00000400000000000000" pitchFamily="2" charset="-78"/>
              </a:rPr>
              <a:t>تغییر و تبدیل</a:t>
            </a:r>
          </a:p>
          <a:p>
            <a:pPr algn="ctr"/>
            <a:r>
              <a:rPr lang="fa-IR" sz="7200" dirty="0" smtClean="0">
                <a:solidFill>
                  <a:schemeClr val="bg1"/>
                </a:solidFill>
                <a:cs typeface="B Yekan" panose="00000400000000000000" pitchFamily="2" charset="-78"/>
              </a:rPr>
              <a:t> مرز حوضه آبریز</a:t>
            </a:r>
            <a:endParaRPr lang="fa-IR" sz="7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5064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15397" y="182880"/>
            <a:ext cx="5144088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نتایج اولیه اصلاحات مرزی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65" y="1590080"/>
            <a:ext cx="4258269" cy="43249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33182" y="1505243"/>
            <a:ext cx="6443003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54 درخواست </a:t>
            </a:r>
          </a:p>
          <a:p>
            <a:pPr algn="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 39 تا تایید شده </a:t>
            </a:r>
          </a:p>
          <a:p>
            <a:pPr algn="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 11 تا رد شده </a:t>
            </a:r>
          </a:p>
          <a:p>
            <a:pPr algn="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  3 تا ناقص </a:t>
            </a:r>
          </a:p>
          <a:p>
            <a:pPr algn="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  1 هم در حال بررسی </a:t>
            </a:r>
          </a:p>
          <a:p>
            <a:pPr algn="r"/>
            <a:endParaRPr lang="fa-IR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به پایان رساندن در اول سپتامبر </a:t>
            </a:r>
          </a:p>
          <a:p>
            <a:pPr algn="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   دوباره اولیت بندی کردن 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  حالت </a:t>
            </a:r>
            <a:r>
              <a:rPr lang="en-US" dirty="0" smtClean="0">
                <a:solidFill>
                  <a:schemeClr val="bg1"/>
                </a:solidFill>
                <a:cs typeface="B Yekan" panose="00000400000000000000" pitchFamily="2" charset="-78"/>
              </a:rPr>
              <a:t>GSA </a:t>
            </a:r>
          </a:p>
          <a:p>
            <a:pPr algn="r" rtl="1"/>
            <a:endParaRPr lang="en-US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endParaRPr lang="fa-IR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61556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1164" y="2686929"/>
            <a:ext cx="6269503" cy="830997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48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اولویت بندی حوضه آبریز</a:t>
            </a:r>
            <a:endParaRPr lang="fa-IR" sz="48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60593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636" y="168814"/>
            <a:ext cx="573493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اولویت بندی حوضه آبریز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SGMA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7286" y="984738"/>
            <a:ext cx="11774659" cy="55092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باید موارد زیر را شامل شود : </a:t>
            </a:r>
            <a:b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</a:b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 جمعیت در حوضه </a:t>
            </a: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نرخ کنونی جمعیت و طرح ریزی رشد آن </a:t>
            </a: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تعداد چاه های تامین عموم </a:t>
            </a: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جمع کلی چاه ها </a:t>
            </a: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وسعت زمین های تحت آبیاری</a:t>
            </a:r>
          </a:p>
          <a:p>
            <a:pPr algn="r" rtl="1"/>
            <a:r>
              <a:rPr lang="fa-IR" sz="3200" dirty="0">
                <a:solidFill>
                  <a:schemeClr val="bg1"/>
                </a:solidFill>
                <a:cs typeface="B Yekan" panose="00000400000000000000" pitchFamily="2" charset="-78"/>
              </a:rPr>
              <a:t>درجه ای که افراد به آبهای زیرزمینی وابسته </a:t>
            </a: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اند به </a:t>
            </a:r>
            <a:r>
              <a:rPr lang="fa-IR" sz="3200" dirty="0">
                <a:solidFill>
                  <a:schemeClr val="bg1"/>
                </a:solidFill>
                <a:cs typeface="B Yekan" panose="00000400000000000000" pitchFamily="2" charset="-78"/>
              </a:rPr>
              <a:t>عنوان منبع اولیه آب </a:t>
            </a: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آنها</a:t>
            </a: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همه فاکتور های تاثیر گذار بر آبهای </a:t>
            </a: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زیرزمینی (مانند نفوذ ، شورزایی و سایر پارامترهایی که بر روی کیفیت آب تاثیر میگذارند )</a:t>
            </a:r>
            <a:endParaRPr lang="fa-IR" sz="32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هرگونه اطلاعاتی که بر زیستگاه آن بخش تاثیر میگذارد</a:t>
            </a:r>
          </a:p>
          <a:p>
            <a:pPr algn="r" rtl="1"/>
            <a:endParaRPr lang="fa-IR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131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636" y="168814"/>
            <a:ext cx="573493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بروزرسانی موقت بولتین 118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4062" y="1181686"/>
            <a:ext cx="1078992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3600" dirty="0" smtClean="0">
                <a:solidFill>
                  <a:schemeClr val="bg1"/>
                </a:solidFill>
                <a:cs typeface="B Yekan" panose="00000400000000000000" pitchFamily="2" charset="-78"/>
              </a:rPr>
              <a:t>- تعیین حوضه های آبریز با شرایط بیش از حد بحرانی </a:t>
            </a:r>
          </a:p>
          <a:p>
            <a:pPr algn="r"/>
            <a:r>
              <a:rPr lang="fa-IR" sz="3600" dirty="0" smtClean="0">
                <a:solidFill>
                  <a:schemeClr val="bg1"/>
                </a:solidFill>
                <a:cs typeface="B Yekan" panose="00000400000000000000" pitchFamily="2" charset="-78"/>
              </a:rPr>
              <a:t>- شناسایی حوضه های ابریز ذکر شده </a:t>
            </a:r>
          </a:p>
          <a:p>
            <a:pPr algn="r"/>
            <a:r>
              <a:rPr lang="fa-IR" sz="3600" dirty="0" smtClean="0">
                <a:solidFill>
                  <a:schemeClr val="bg1"/>
                </a:solidFill>
                <a:cs typeface="B Yekan" panose="00000400000000000000" pitchFamily="2" charset="-78"/>
              </a:rPr>
              <a:t>- نتایج اصلاحات مرزی حوضه آبریز </a:t>
            </a:r>
          </a:p>
          <a:p>
            <a:pPr algn="r"/>
            <a:endParaRPr lang="fa-IR" sz="3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729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636" y="168814"/>
            <a:ext cx="5734932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آپدیت جامع ( 2020)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692" y="1294228"/>
            <a:ext cx="11718388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FontTx/>
              <a:buChar char="-"/>
            </a:pP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مرجوع شده توسط </a:t>
            </a:r>
            <a:r>
              <a:rPr lang="en-US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SGMA </a:t>
            </a: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و برنامه آب فعال کالیفرنیا </a:t>
            </a:r>
          </a:p>
          <a:p>
            <a:pPr marL="285750" indent="-285750" algn="r" rtl="1">
              <a:buFontTx/>
              <a:buChar char="-"/>
            </a:pP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باید هر 5 از 2020 برگزار شود </a:t>
            </a:r>
          </a:p>
          <a:p>
            <a:pPr marL="285750" indent="-285750" algn="r" rtl="1">
              <a:buFontTx/>
              <a:buChar char="-"/>
            </a:pP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بر اساس آپدیت 2013 آبهای زیرزمینی کالیفرنیا</a:t>
            </a:r>
          </a:p>
          <a:p>
            <a:pPr marL="285750" indent="-285750" algn="r" rtl="1">
              <a:buFontTx/>
              <a:buChar char="-"/>
            </a:pP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کامل کردن اطلاعات</a:t>
            </a:r>
            <a:r>
              <a:rPr lang="fa-IR" sz="32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SGMA</a:t>
            </a:r>
          </a:p>
          <a:p>
            <a:pPr marL="285750" indent="-285750" algn="r" rtl="1">
              <a:buFontTx/>
              <a:buChar char="-"/>
            </a:pP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آگاه کردن  برنامه آبی کالیفرنیا</a:t>
            </a:r>
          </a:p>
          <a:p>
            <a:pPr marL="285750" indent="-285750" algn="r" rtl="1">
              <a:buFontTx/>
              <a:buChar char="-"/>
            </a:pPr>
            <a:r>
              <a:rPr lang="fa-IR" sz="3200" dirty="0" smtClean="0">
                <a:solidFill>
                  <a:schemeClr val="bg1"/>
                </a:solidFill>
                <a:cs typeface="B Yekan" panose="00000400000000000000" pitchFamily="2" charset="-78"/>
              </a:rPr>
              <a:t>فراهم کردن اکتشافات و پیشنهادات به منظوربهبود مدیریت آبهای زیرزمینی</a:t>
            </a:r>
            <a:endParaRPr lang="fa-IR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638914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8289" y="126610"/>
            <a:ext cx="7873220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آب در دسترس برای تغذیه آبهای زیرزمینی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468" y="1308295"/>
            <a:ext cx="10986867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 algn="r" rtl="1">
              <a:buFontTx/>
              <a:buChar char="-"/>
            </a:pP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سازمان موظف است تا تاریخ 31 دسامبر 2016 یک گزارش در وبسایت اینترنتی خود تهیه و منتشر کند که بهترین تخمین سازمان را بر اساس اطلاعات موجود از آب های دردسترس برای تغذیه آبهای زیرزمینی محلی ارائه دهد . </a:t>
            </a:r>
          </a:p>
          <a:p>
            <a:pPr marL="285750" indent="-285750" algn="r" rtl="1">
              <a:buFontTx/>
              <a:buChar char="-"/>
            </a:pP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یک تعریف برای مصرف منبع آب سطحی یا در دسترس برای تغذیه آبهای زیرزمینی بجای استفاده </a:t>
            </a:r>
            <a:endParaRPr lang="fa-IR" sz="2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105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8289" y="126610"/>
            <a:ext cx="7873220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بخش های مختلف گزارش خروجی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369" y="1406769"/>
            <a:ext cx="11211951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1- معرفی و هدف </a:t>
            </a:r>
          </a:p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2- چگونگی استفاده از این گزارش</a:t>
            </a:r>
          </a:p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3- تعریف آب در درسترس برای تغذیه</a:t>
            </a:r>
          </a:p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4- تخمین ها و اطلاعات موجود در مورد آب </a:t>
            </a:r>
          </a:p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5- اطلاعات موجود درمورد پروژه های آبی </a:t>
            </a:r>
          </a:p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6- آبراهه های موجود براساس الگو ها  </a:t>
            </a:r>
            <a:endParaRPr lang="fa-IR" sz="2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9788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8289" y="126610"/>
            <a:ext cx="7873220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قانون گذاری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BMP 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3895" y="1252025"/>
            <a:ext cx="11577711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1-سازمان باید تا ابتدای ژانویه 2017روی بهترین فعالیت های مدیریتی وب سایت اینترنتی خودش برای مدیریت قابل تحمل آبهای زیرزیمینی  منتشر کند</a:t>
            </a:r>
          </a:p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2-سازمان باید بهترین فعالیت های مدیریتی را در قالب یک پروسه ی عمومی که شامل مکان دره </a:t>
            </a:r>
            <a:r>
              <a:rPr lang="en-US" sz="2400" dirty="0" err="1" smtClean="0">
                <a:solidFill>
                  <a:schemeClr val="bg1"/>
                </a:solidFill>
                <a:cs typeface="B Yekan" panose="00000400000000000000" pitchFamily="2" charset="-78"/>
              </a:rPr>
              <a:t>joaquin</a:t>
            </a:r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valley)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)منتشر کند یک ملاقات عمومی هدایت شده است در کالیفرنیا</a:t>
            </a:r>
            <a:endParaRPr lang="fa-IR" sz="2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2515" y="3555106"/>
            <a:ext cx="10280469" cy="1200329"/>
          </a:xfrm>
          <a:prstGeom prst="rect">
            <a:avLst/>
          </a:prstGeom>
          <a:solidFill>
            <a:schemeClr val="tx1">
              <a:alpha val="21000"/>
            </a:schemeClr>
          </a:solidFill>
          <a:ln w="444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بخش های رویکرد </a:t>
            </a:r>
            <a:r>
              <a:rPr lang="en-US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BMP 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:  </a:t>
            </a:r>
          </a:p>
          <a:p>
            <a:pPr algn="r" rtl="1"/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فاز اول : 1- نظر سنجی 2-رتبه بندی 3- ملاقات عمومی </a:t>
            </a:r>
          </a:p>
          <a:p>
            <a:pPr algn="r" rtl="1"/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فاز دوم : تجربی</a:t>
            </a:r>
            <a:endParaRPr lang="fa-IR" sz="2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32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 the Loop_ SGMA w_ Nathan Metcal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206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8289" y="126610"/>
            <a:ext cx="7873220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چهارچوب توسعه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BMP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04850" y="1456412"/>
            <a:ext cx="3165231" cy="101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cs typeface="B Yekan" panose="00000400000000000000" pitchFamily="2" charset="-78"/>
              </a:rPr>
              <a:t>نظر سنجی </a:t>
            </a: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شناسایی لیست اولیه </a:t>
            </a:r>
            <a:r>
              <a:rPr lang="en-US" sz="2000" dirty="0" smtClean="0">
                <a:cs typeface="B Yekan" panose="00000400000000000000" pitchFamily="2" charset="-78"/>
              </a:rPr>
              <a:t>BMP </a:t>
            </a: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پست کردن نتایج نظرسنجی</a:t>
            </a:r>
            <a:endParaRPr lang="fa-IR" sz="2000" dirty="0">
              <a:cs typeface="B Yekan" panose="000004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8004518" y="1955409"/>
            <a:ext cx="900332" cy="8835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247249" y="1336430"/>
            <a:ext cx="2757268" cy="101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cs typeface="B Yekan" panose="00000400000000000000" pitchFamily="2" charset="-78"/>
              </a:rPr>
              <a:t>رتبه بندی</a:t>
            </a: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مرور نتایج نظرسنجی</a:t>
            </a:r>
            <a:r>
              <a:rPr lang="en-US" sz="2000" dirty="0" smtClean="0">
                <a:cs typeface="B Yekan" panose="00000400000000000000" pitchFamily="2" charset="-78"/>
              </a:rPr>
              <a:t> </a:t>
            </a: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توسعه رتبه بندی </a:t>
            </a:r>
            <a:r>
              <a:rPr lang="en-US" sz="2000" dirty="0" smtClean="0">
                <a:cs typeface="B Yekan" panose="00000400000000000000" pitchFamily="2" charset="-78"/>
              </a:rPr>
              <a:t>BMP</a:t>
            </a:r>
            <a:endParaRPr lang="fa-IR" sz="2000" dirty="0">
              <a:cs typeface="B Yekan" panose="00000400000000000000" pitchFamily="2" charset="-78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4346916" y="1844261"/>
            <a:ext cx="900332" cy="8835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44063" y="1336429"/>
            <a:ext cx="3502854" cy="1015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cs typeface="B Yekan" panose="00000400000000000000" pitchFamily="2" charset="-78"/>
              </a:rPr>
              <a:t>توسعه</a:t>
            </a: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هماهنگ کردن سه ملاقات عمومی</a:t>
            </a:r>
            <a:endParaRPr lang="en-US" sz="2000" dirty="0" smtClean="0">
              <a:cs typeface="B Yekan" panose="00000400000000000000" pitchFamily="2" charset="-78"/>
            </a:endParaRP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انجام ماموریت های آبی</a:t>
            </a:r>
            <a:endParaRPr lang="fa-IR" sz="2000" dirty="0">
              <a:cs typeface="B Yekan" panose="00000400000000000000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595490" y="2352091"/>
            <a:ext cx="0" cy="1530591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44063" y="3882682"/>
            <a:ext cx="4600134" cy="10156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cs typeface="B Yekan" panose="00000400000000000000" pitchFamily="2" charset="-78"/>
              </a:rPr>
              <a:t>توسعه </a:t>
            </a:r>
            <a:r>
              <a:rPr lang="en-US" sz="2000" dirty="0" smtClean="0">
                <a:cs typeface="B Yekan" panose="00000400000000000000" pitchFamily="2" charset="-78"/>
              </a:rPr>
              <a:t>BMP</a:t>
            </a:r>
            <a:r>
              <a:rPr lang="fa-IR" sz="2000" dirty="0" smtClean="0">
                <a:cs typeface="B Yekan" panose="00000400000000000000" pitchFamily="2" charset="-78"/>
              </a:rPr>
              <a:t> فاز یک</a:t>
            </a: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توسعه دادن موضوعات با رتبه بالا در </a:t>
            </a:r>
            <a:r>
              <a:rPr lang="en-US" sz="2000" dirty="0" smtClean="0">
                <a:cs typeface="B Yekan" panose="00000400000000000000" pitchFamily="2" charset="-78"/>
              </a:rPr>
              <a:t>BMP</a:t>
            </a:r>
            <a:r>
              <a:rPr lang="fa-IR" sz="2000" dirty="0" smtClean="0">
                <a:cs typeface="B Yekan" panose="00000400000000000000" pitchFamily="2" charset="-78"/>
              </a:rPr>
              <a:t> </a:t>
            </a:r>
            <a:endParaRPr lang="en-US" sz="2000" dirty="0" smtClean="0">
              <a:cs typeface="B Yekan" panose="00000400000000000000" pitchFamily="2" charset="-78"/>
            </a:endParaRPr>
          </a:p>
          <a:p>
            <a:pPr marL="285750" indent="-285750" algn="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موضاعاتی که رتبه پایین گرفته است </a:t>
            </a:r>
            <a:endParaRPr lang="fa-IR" sz="2000" dirty="0">
              <a:cs typeface="B Yekan" panose="00000400000000000000" pitchFamily="2" charset="-78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247248" y="4651174"/>
            <a:ext cx="1392702" cy="1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39950" y="4190459"/>
            <a:ext cx="460013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cs typeface="B Yekan" panose="00000400000000000000" pitchFamily="2" charset="-78"/>
              </a:rPr>
              <a:t>توسعه دادن </a:t>
            </a:r>
            <a:r>
              <a:rPr lang="en-US" sz="2000" dirty="0" smtClean="0">
                <a:cs typeface="B Yekan" panose="00000400000000000000" pitchFamily="2" charset="-78"/>
              </a:rPr>
              <a:t>BMP</a:t>
            </a:r>
            <a:r>
              <a:rPr lang="fa-IR" sz="2000" dirty="0" smtClean="0">
                <a:cs typeface="B Yekan" panose="00000400000000000000" pitchFamily="2" charset="-78"/>
              </a:rPr>
              <a:t> (فاز دو)</a:t>
            </a:r>
          </a:p>
          <a:p>
            <a:pPr algn="ctr" rtl="1"/>
            <a:r>
              <a:rPr lang="fa-IR" sz="2000" dirty="0" smtClean="0">
                <a:cs typeface="B Yekan" panose="00000400000000000000" pitchFamily="2" charset="-78"/>
              </a:rPr>
              <a:t>ارتقاء یافته به یک سطح بالاتر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1094936" y="5684891"/>
            <a:ext cx="9959926" cy="520505"/>
          </a:xfrm>
          <a:prstGeom prst="rightArrow">
            <a:avLst/>
          </a:prstGeom>
          <a:ln>
            <a:solidFill>
              <a:schemeClr val="tx1">
                <a:alpha val="92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TextBox 21"/>
          <p:cNvSpPr txBox="1"/>
          <p:nvPr/>
        </p:nvSpPr>
        <p:spPr>
          <a:xfrm>
            <a:off x="3176954" y="5369500"/>
            <a:ext cx="57958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رتبه بندی </a:t>
            </a:r>
            <a:r>
              <a:rPr lang="en-US" sz="2000" dirty="0">
                <a:solidFill>
                  <a:schemeClr val="bg1"/>
                </a:solidFill>
                <a:cs typeface="B Yekan" panose="00000400000000000000" pitchFamily="2" charset="-78"/>
              </a:rPr>
              <a:t>BMP </a:t>
            </a: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در طول زمان تغییر می کند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929531" y="5717161"/>
            <a:ext cx="14068" cy="52360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148774" y="6199736"/>
            <a:ext cx="157558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FF0000"/>
                </a:solidFill>
                <a:cs typeface="B Yekan" panose="00000400000000000000" pitchFamily="2" charset="-78"/>
              </a:rPr>
              <a:t>دسامبر 2016</a:t>
            </a:r>
            <a:endParaRPr lang="fa-IR" dirty="0">
              <a:solidFill>
                <a:srgbClr val="FF0000"/>
              </a:solidFill>
              <a:cs typeface="B Yekan" panose="000004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8727" y="6123088"/>
            <a:ext cx="2900289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dirty="0" smtClean="0">
                <a:solidFill>
                  <a:schemeClr val="bg1"/>
                </a:solidFill>
                <a:cs typeface="B Yekan" panose="00000400000000000000" pitchFamily="2" charset="-78"/>
              </a:rPr>
              <a:t>بالاترین رتبه های </a:t>
            </a:r>
            <a:r>
              <a:rPr lang="en-US" sz="1400" dirty="0" smtClean="0">
                <a:solidFill>
                  <a:schemeClr val="bg1"/>
                </a:solidFill>
                <a:cs typeface="B Yekan" panose="00000400000000000000" pitchFamily="2" charset="-78"/>
              </a:rPr>
              <a:t>BMP</a:t>
            </a:r>
            <a:r>
              <a:rPr lang="fa-IR" sz="1400" dirty="0" smtClean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endParaRPr lang="fa-IR" sz="1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39795" y="6194770"/>
            <a:ext cx="2900289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dirty="0" smtClean="0">
                <a:solidFill>
                  <a:schemeClr val="bg1"/>
                </a:solidFill>
                <a:cs typeface="B Yekan" panose="00000400000000000000" pitchFamily="2" charset="-78"/>
              </a:rPr>
              <a:t>انتخاب قوی از موضوعات </a:t>
            </a:r>
            <a:r>
              <a:rPr lang="en-US" sz="1400" dirty="0" smtClean="0">
                <a:solidFill>
                  <a:schemeClr val="bg1"/>
                </a:solidFill>
                <a:cs typeface="B Yekan" panose="00000400000000000000" pitchFamily="2" charset="-78"/>
              </a:rPr>
              <a:t>BMP</a:t>
            </a:r>
            <a:endParaRPr lang="fa-IR" sz="1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515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8289" y="2672862"/>
            <a:ext cx="7873220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کمک فنی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SGMA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942" y="3953021"/>
            <a:ext cx="11619914" cy="1384995"/>
          </a:xfrm>
          <a:prstGeom prst="rect">
            <a:avLst/>
          </a:prstGeom>
          <a:solidFill>
            <a:schemeClr val="bg1">
              <a:alpha val="37000"/>
            </a:schemeClr>
          </a:solidFill>
          <a:ln w="3175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این اداره ممکن است کمک های فنی را ارائه </a:t>
            </a:r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دهد به </a:t>
            </a:r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هر </a:t>
            </a:r>
            <a:r>
              <a:rPr lang="en-US" sz="2800" dirty="0">
                <a:solidFill>
                  <a:schemeClr val="bg1"/>
                </a:solidFill>
                <a:cs typeface="B Yekan" panose="00000400000000000000" pitchFamily="2" charset="-78"/>
              </a:rPr>
              <a:t>GSA </a:t>
            </a:r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در پاسخ به درخواست این سازمان </a:t>
            </a:r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برایکمک </a:t>
            </a:r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در توسعه و پیاده </a:t>
            </a:r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سازی یک </a:t>
            </a:r>
            <a:r>
              <a:rPr lang="en-US" sz="2800" dirty="0">
                <a:solidFill>
                  <a:schemeClr val="bg1"/>
                </a:solidFill>
                <a:cs typeface="B Yekan" panose="00000400000000000000" pitchFamily="2" charset="-78"/>
              </a:rPr>
              <a:t>GSP </a:t>
            </a:r>
            <a:endParaRPr lang="fa-IR" sz="28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این </a:t>
            </a:r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اداره باید از بهترین اقدامات خود برای انجام این کار استفاده </a:t>
            </a:r>
            <a:r>
              <a:rPr lang="fa-IR" sz="2800" dirty="0" smtClean="0">
                <a:solidFill>
                  <a:schemeClr val="bg1"/>
                </a:solidFill>
                <a:cs typeface="B Yekan" panose="00000400000000000000" pitchFamily="2" charset="-78"/>
              </a:rPr>
              <a:t>کند</a:t>
            </a:r>
            <a:endParaRPr lang="fa-IR" sz="2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652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8289" y="126610"/>
            <a:ext cx="7873220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معاونت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DWR - GSA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151" y="1252025"/>
            <a:ext cx="1174652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chemeClr val="bg1"/>
                </a:solidFill>
                <a:cs typeface="B Yekan" panose="00000400000000000000" pitchFamily="2" charset="-78"/>
              </a:rPr>
              <a:t>مشخصه مرکزی این لایحه ها شناسایی مدیریت های آبهای زیرزمینی در کالیفرنیا بهترین اجرای محلی است </a:t>
            </a:r>
            <a:endParaRPr lang="fa-IR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717452" y="1814732"/>
            <a:ext cx="5767754" cy="18288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Yekan" panose="00000400000000000000" pitchFamily="2" charset="-78"/>
              </a:rPr>
              <a:t>حمایت مالی </a:t>
            </a:r>
            <a:endParaRPr lang="fa-IR" sz="3200" dirty="0">
              <a:cs typeface="B Yekan" panose="00000400000000000000" pitchFamily="2" charset="-78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717452" y="2729132"/>
            <a:ext cx="5978770" cy="236694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3200" dirty="0" smtClean="0">
                <a:cs typeface="B Yekan" panose="00000400000000000000" pitchFamily="2" charset="-78"/>
              </a:rPr>
              <a:t>حمایت برنامه ریزی </a:t>
            </a:r>
          </a:p>
          <a:p>
            <a:pPr marL="457200" indent="-457200" algn="ct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تسهیل سازی </a:t>
            </a:r>
          </a:p>
          <a:p>
            <a:pPr marL="457200" indent="-457200" algn="ct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حمایت </a:t>
            </a:r>
            <a:r>
              <a:rPr lang="en-US" sz="2000" dirty="0" smtClean="0">
                <a:cs typeface="B Yekan" panose="00000400000000000000" pitchFamily="2" charset="-78"/>
              </a:rPr>
              <a:t>GSA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717452" y="3912604"/>
            <a:ext cx="6302326" cy="2945396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3200" dirty="0" smtClean="0">
                <a:cs typeface="B Yekan" panose="00000400000000000000" pitchFamily="2" charset="-78"/>
              </a:rPr>
              <a:t>حمایت تکنیکی</a:t>
            </a:r>
          </a:p>
          <a:p>
            <a:pPr marL="457200" indent="-457200" algn="ct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مجموعه داده در سراسر کشور – آنالیز - ابزارها</a:t>
            </a:r>
          </a:p>
          <a:p>
            <a:pPr marL="457200" indent="-457200" algn="ct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بهترین فعالیت مدیریتی</a:t>
            </a:r>
          </a:p>
          <a:p>
            <a:pPr marL="457200" indent="-457200" algn="ctr" rtl="1">
              <a:buFontTx/>
              <a:buChar char="-"/>
            </a:pPr>
            <a:r>
              <a:rPr lang="fa-IR" sz="2000" dirty="0" smtClean="0">
                <a:cs typeface="B Yekan" panose="00000400000000000000" pitchFamily="2" charset="-78"/>
              </a:rPr>
              <a:t>آب در دسترس برای گزارش تغذیه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93502" y="1969477"/>
            <a:ext cx="2912012" cy="47267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600" dirty="0" smtClean="0">
                <a:cs typeface="B Yekan" panose="00000400000000000000" pitchFamily="2" charset="-78"/>
              </a:rPr>
              <a:t>مدیریت پایدار </a:t>
            </a:r>
          </a:p>
          <a:p>
            <a:pPr algn="ctr"/>
            <a:r>
              <a:rPr lang="fa-IR" sz="3600" dirty="0" smtClean="0">
                <a:cs typeface="B Yekan" panose="00000400000000000000" pitchFamily="2" charset="-78"/>
              </a:rPr>
              <a:t>آبهای زیرزمینی</a:t>
            </a:r>
            <a:endParaRPr lang="fa-IR" sz="36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70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290646" y="1645921"/>
            <a:ext cx="3446584" cy="3446584"/>
          </a:xfrm>
          <a:prstGeom prst="ellipse">
            <a:avLst/>
          </a:prstGeom>
          <a:solidFill>
            <a:schemeClr val="tx1">
              <a:alpha val="2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800" dirty="0" smtClean="0">
                <a:cs typeface="B Yekan" panose="00000400000000000000" pitchFamily="2" charset="-78"/>
              </a:rPr>
              <a:t>موارد </a:t>
            </a:r>
            <a:br>
              <a:rPr lang="fa-IR" sz="4800" dirty="0" smtClean="0">
                <a:cs typeface="B Yekan" panose="00000400000000000000" pitchFamily="2" charset="-78"/>
              </a:rPr>
            </a:br>
            <a:r>
              <a:rPr lang="fa-IR" sz="4800" dirty="0" smtClean="0">
                <a:cs typeface="B Yekan" panose="00000400000000000000" pitchFamily="2" charset="-78"/>
              </a:rPr>
              <a:t>مورد بحث</a:t>
            </a:r>
            <a:endParaRPr lang="fa-IR" sz="4800" dirty="0">
              <a:cs typeface="B Yekan" panose="00000400000000000000" pitchFamily="2" charset="-78"/>
            </a:endParaRPr>
          </a:p>
        </p:txBody>
      </p:sp>
      <p:sp>
        <p:nvSpPr>
          <p:cNvPr id="5" name="Line Callout 1 (Accent Bar) 4"/>
          <p:cNvSpPr/>
          <p:nvPr/>
        </p:nvSpPr>
        <p:spPr>
          <a:xfrm>
            <a:off x="7737230" y="1125416"/>
            <a:ext cx="1575583" cy="787792"/>
          </a:xfrm>
          <a:prstGeom prst="accentCallout1">
            <a:avLst/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مقررات اضطراری </a:t>
            </a:r>
          </a:p>
        </p:txBody>
      </p:sp>
      <p:sp>
        <p:nvSpPr>
          <p:cNvPr id="10" name="Line Callout 1 (Accent Bar) 9"/>
          <p:cNvSpPr/>
          <p:nvPr/>
        </p:nvSpPr>
        <p:spPr>
          <a:xfrm>
            <a:off x="8525021" y="2975317"/>
            <a:ext cx="1575583" cy="787792"/>
          </a:xfrm>
          <a:prstGeom prst="accentCallout1">
            <a:avLst>
              <a:gd name="adj1" fmla="val 52679"/>
              <a:gd name="adj2" fmla="val -7440"/>
              <a:gd name="adj3" fmla="val 23215"/>
              <a:gd name="adj4" fmla="val -49940"/>
            </a:avLst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cs typeface="B Yekan" panose="00000400000000000000" pitchFamily="2" charset="-78"/>
              </a:rPr>
              <a:t>تشکیل </a:t>
            </a:r>
            <a:br>
              <a:rPr lang="fa-IR" sz="2000" dirty="0" smtClean="0">
                <a:cs typeface="B Yekan" panose="00000400000000000000" pitchFamily="2" charset="-78"/>
              </a:rPr>
            </a:br>
            <a:r>
              <a:rPr lang="en-US" sz="2000" dirty="0" smtClean="0">
                <a:cs typeface="B Yekan" panose="00000400000000000000" pitchFamily="2" charset="-78"/>
              </a:rPr>
              <a:t>GSP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11" name="Line Callout 1 (Accent Bar) 10"/>
          <p:cNvSpPr/>
          <p:nvPr/>
        </p:nvSpPr>
        <p:spPr>
          <a:xfrm>
            <a:off x="7962312" y="4431322"/>
            <a:ext cx="1575583" cy="787792"/>
          </a:xfrm>
          <a:prstGeom prst="accentCallout1">
            <a:avLst>
              <a:gd name="adj1" fmla="val 84822"/>
              <a:gd name="adj2" fmla="val -7440"/>
              <a:gd name="adj3" fmla="val 23215"/>
              <a:gd name="adj4" fmla="val -49940"/>
            </a:avLst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 smtClean="0">
                <a:cs typeface="B Yekan" panose="00000400000000000000" pitchFamily="2" charset="-78"/>
              </a:rPr>
              <a:t>اصلاح مرزهای حوضه </a:t>
            </a:r>
            <a:br>
              <a:rPr lang="fa-IR" sz="2000" dirty="0" smtClean="0">
                <a:cs typeface="B Yekan" panose="00000400000000000000" pitchFamily="2" charset="-78"/>
              </a:rPr>
            </a:br>
            <a:r>
              <a:rPr lang="en-US" sz="2000" dirty="0" smtClean="0">
                <a:cs typeface="B Yekan" panose="00000400000000000000" pitchFamily="2" charset="-78"/>
              </a:rPr>
              <a:t>GSA</a:t>
            </a:r>
            <a:endParaRPr lang="fa-IR" sz="2400" dirty="0">
              <a:cs typeface="B Yekan" panose="00000400000000000000" pitchFamily="2" charset="-78"/>
            </a:endParaRPr>
          </a:p>
        </p:txBody>
      </p:sp>
      <p:sp>
        <p:nvSpPr>
          <p:cNvPr id="12" name="Line Callout 1 (Accent Bar) 11"/>
          <p:cNvSpPr/>
          <p:nvPr/>
        </p:nvSpPr>
        <p:spPr>
          <a:xfrm>
            <a:off x="6013938" y="5613010"/>
            <a:ext cx="1575583" cy="787792"/>
          </a:xfrm>
          <a:prstGeom prst="accentCallout1">
            <a:avLst>
              <a:gd name="adj1" fmla="val 179465"/>
              <a:gd name="adj2" fmla="val -6547"/>
              <a:gd name="adj3" fmla="val -66071"/>
              <a:gd name="adj4" fmla="val -7083"/>
            </a:avLst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اولویت بندی مجدد حوضه 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13" name="Line Callout 1 (Accent Bar) 12"/>
          <p:cNvSpPr/>
          <p:nvPr/>
        </p:nvSpPr>
        <p:spPr>
          <a:xfrm flipH="1">
            <a:off x="2419648" y="4431322"/>
            <a:ext cx="1631849" cy="787792"/>
          </a:xfrm>
          <a:prstGeom prst="accentCallout1">
            <a:avLst>
              <a:gd name="adj1" fmla="val 84822"/>
              <a:gd name="adj2" fmla="val -7440"/>
              <a:gd name="adj3" fmla="val 23215"/>
              <a:gd name="adj4" fmla="val -49940"/>
            </a:avLst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Yekan" panose="00000400000000000000" pitchFamily="2" charset="-78"/>
              </a:rPr>
              <a:t>به روز رسانی </a:t>
            </a:r>
            <a:br>
              <a:rPr lang="fa-IR" dirty="0" smtClean="0">
                <a:cs typeface="B Yekan" panose="00000400000000000000" pitchFamily="2" charset="-78"/>
              </a:rPr>
            </a:br>
            <a:r>
              <a:rPr lang="fa-IR" dirty="0" smtClean="0">
                <a:cs typeface="B Yekan" panose="00000400000000000000" pitchFamily="2" charset="-78"/>
              </a:rPr>
              <a:t>بولتون 118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16" name="Line Callout 1 (Accent Bar) 15"/>
          <p:cNvSpPr/>
          <p:nvPr/>
        </p:nvSpPr>
        <p:spPr>
          <a:xfrm flipH="1">
            <a:off x="1941341" y="2996419"/>
            <a:ext cx="1561514" cy="787792"/>
          </a:xfrm>
          <a:prstGeom prst="accentCallout1">
            <a:avLst>
              <a:gd name="adj1" fmla="val 52679"/>
              <a:gd name="adj2" fmla="val -7440"/>
              <a:gd name="adj3" fmla="val 23215"/>
              <a:gd name="adj4" fmla="val -49940"/>
            </a:avLst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آب در دسترس برای جایگزینی 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18" name="Line Callout 1 (Accent Bar) 17"/>
          <p:cNvSpPr/>
          <p:nvPr/>
        </p:nvSpPr>
        <p:spPr>
          <a:xfrm flipH="1">
            <a:off x="2715063" y="1125416"/>
            <a:ext cx="1652952" cy="787792"/>
          </a:xfrm>
          <a:prstGeom prst="accentCallout1">
            <a:avLst/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پیشنهاد 1 بودجه </a:t>
            </a:r>
            <a:endParaRPr lang="fa-IR" sz="2000" dirty="0">
              <a:cs typeface="B Yekan" panose="00000400000000000000" pitchFamily="2" charset="-78"/>
            </a:endParaRPr>
          </a:p>
        </p:txBody>
      </p:sp>
      <p:sp>
        <p:nvSpPr>
          <p:cNvPr id="20" name="Line Callout 1 (Accent Bar) 19"/>
          <p:cNvSpPr/>
          <p:nvPr/>
        </p:nvSpPr>
        <p:spPr>
          <a:xfrm flipH="1">
            <a:off x="4712676" y="689316"/>
            <a:ext cx="1301261" cy="787792"/>
          </a:xfrm>
          <a:prstGeom prst="accentCallout1">
            <a:avLst>
              <a:gd name="adj1" fmla="val -16963"/>
              <a:gd name="adj2" fmla="val -6547"/>
              <a:gd name="adj3" fmla="val -91071"/>
              <a:gd name="adj4" fmla="val -6170"/>
            </a:avLst>
          </a:prstGeom>
          <a:solidFill>
            <a:schemeClr val="tx1">
              <a:alpha val="30000"/>
            </a:schemeClr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کمک های فنی</a:t>
            </a:r>
            <a:endParaRPr lang="fa-IR" sz="2000" dirty="0"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3113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3717" y="1533378"/>
            <a:ext cx="8651631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dirty="0"/>
          </a:p>
        </p:txBody>
      </p:sp>
      <p:sp>
        <p:nvSpPr>
          <p:cNvPr id="3" name="TextBox 2"/>
          <p:cNvSpPr txBox="1"/>
          <p:nvPr/>
        </p:nvSpPr>
        <p:spPr>
          <a:xfrm>
            <a:off x="1758461" y="1730326"/>
            <a:ext cx="8651631" cy="3416320"/>
          </a:xfrm>
          <a:prstGeom prst="rect">
            <a:avLst/>
          </a:prstGeom>
          <a:noFill/>
          <a:ln w="508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7200" dirty="0">
                <a:solidFill>
                  <a:schemeClr val="bg1"/>
                </a:solidFill>
                <a:cs typeface="B Yekan" panose="00000400000000000000" pitchFamily="2" charset="-78"/>
              </a:rPr>
              <a:t>مقررات </a:t>
            </a:r>
            <a:r>
              <a:rPr lang="fa-IR" sz="7200" dirty="0" smtClean="0">
                <a:solidFill>
                  <a:schemeClr val="bg1"/>
                </a:solidFill>
                <a:cs typeface="B Yekan" panose="00000400000000000000" pitchFamily="2" charset="-78"/>
              </a:rPr>
              <a:t>اضطراری</a:t>
            </a:r>
          </a:p>
          <a:p>
            <a:pPr algn="ctr"/>
            <a:r>
              <a:rPr lang="fa-IR" sz="7200" dirty="0" smtClean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7200" dirty="0">
                <a:solidFill>
                  <a:schemeClr val="bg1"/>
                </a:solidFill>
                <a:cs typeface="B Yekan" panose="00000400000000000000" pitchFamily="2" charset="-78"/>
              </a:rPr>
              <a:t>طرح پایداری </a:t>
            </a:r>
            <a:endParaRPr lang="fa-IR" sz="72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r>
              <a:rPr lang="fa-IR" sz="7200" dirty="0" smtClean="0">
                <a:solidFill>
                  <a:schemeClr val="bg1"/>
                </a:solidFill>
                <a:cs typeface="B Yekan" panose="00000400000000000000" pitchFamily="2" charset="-78"/>
              </a:rPr>
              <a:t>آبهای </a:t>
            </a:r>
            <a:r>
              <a:rPr lang="fa-IR" sz="7200" dirty="0">
                <a:solidFill>
                  <a:schemeClr val="bg1"/>
                </a:solidFill>
                <a:cs typeface="B Yekan" panose="00000400000000000000" pitchFamily="2" charset="-78"/>
              </a:rPr>
              <a:t>زیرزمینی</a:t>
            </a:r>
          </a:p>
        </p:txBody>
      </p:sp>
    </p:spTree>
    <p:extLst>
      <p:ext uri="{BB962C8B-B14F-4D97-AF65-F5344CB8AC3E}">
        <p14:creationId xmlns:p14="http://schemas.microsoft.com/office/powerpoint/2010/main" val="20257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0622" y="422031"/>
            <a:ext cx="4304713" cy="707886"/>
          </a:xfrm>
          <a:prstGeom prst="rect">
            <a:avLst/>
          </a:prstGeom>
          <a:solidFill>
            <a:schemeClr val="tx1">
              <a:alpha val="13000"/>
            </a:schemeClr>
          </a:solidFill>
        </p:spPr>
        <p:txBody>
          <a:bodyPr wrap="square" rtlCol="1">
            <a:spAutoFit/>
          </a:bodyPr>
          <a:lstStyle/>
          <a:p>
            <a:pPr algn="r" rtl="1"/>
            <a:r>
              <a:rPr lang="fa-IR" sz="4000" u="sng" dirty="0">
                <a:solidFill>
                  <a:schemeClr val="bg1"/>
                </a:solidFill>
                <a:cs typeface="B Yekan" panose="00000400000000000000" pitchFamily="2" charset="-78"/>
              </a:rPr>
              <a:t>مقررات اضطراری </a:t>
            </a:r>
            <a:r>
              <a:rPr lang="en-US" sz="40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GSP</a:t>
            </a:r>
            <a:endParaRPr lang="fa-IR" sz="40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3212" y="1406769"/>
            <a:ext cx="10311619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. مقررات مقدماتی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2. تعاریف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3. استانداردهای فنی و گزارش 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             1. </a:t>
            </a: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پروتکل های نظارت 2. استانداردهای داده ها و گزارش 3. سیستم مدیریت داده ها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4. روش </a:t>
            </a:r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            1. </a:t>
            </a: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اطلاعات ارائه شده توسط وزارت 2. مقررات گزارش 3. اطلاعیه اولیه 4. </a:t>
            </a:r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نظرات</a:t>
            </a:r>
          </a:p>
          <a:p>
            <a:pPr algn="r" rtl="1"/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              5. خروج و یا اصلاحات</a:t>
            </a:r>
            <a:endParaRPr lang="en-US" sz="20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5. برنامه ریزی مطالب </a:t>
            </a:r>
            <a:endParaRPr lang="fa-IR" sz="20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             1. </a:t>
            </a: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اطلاعات اداری 2. تنظیم حوضه 3. معیارهای مدیریت پایدار 4. شبکه های نظارت </a:t>
            </a:r>
            <a:endParaRPr lang="fa-IR" sz="20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cs typeface="B Yekan" panose="00000400000000000000" pitchFamily="2" charset="-78"/>
              </a:rPr>
              <a:t>                 5</a:t>
            </a:r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. پروژه ها و اقدامات مدیریت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6. ارزیابی و ارزیابی اداره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7. گزارش های سالانه و ارزیابی دوره ای توسط آژانس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 rtl="1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8. موافقت نامه های بین آژانس</a:t>
            </a:r>
            <a:endParaRPr lang="en-US" sz="20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 9. جایگزین</a:t>
            </a:r>
            <a:b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</a:br>
            <a:endParaRPr lang="fa-IR" sz="20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697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80628" y="1669977"/>
            <a:ext cx="5120640" cy="523220"/>
          </a:xfrm>
          <a:prstGeom prst="rect">
            <a:avLst/>
          </a:prstGeom>
          <a:solidFill>
            <a:schemeClr val="tx1">
              <a:alpha val="13000"/>
            </a:schemeClr>
          </a:solidFill>
        </p:spPr>
        <p:txBody>
          <a:bodyPr wrap="square" rtlCol="1">
            <a:spAutoFit/>
          </a:bodyPr>
          <a:lstStyle/>
          <a:p>
            <a:pPr algn="r" rtl="1"/>
            <a:r>
              <a:rPr lang="fa-IR" sz="28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ماده 1 : مقررات مقدماتی "اصول کلی </a:t>
            </a:r>
            <a:endParaRPr lang="fa-IR" sz="28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" name="Rectangular Callout 4"/>
          <p:cNvSpPr/>
          <p:nvPr/>
        </p:nvSpPr>
        <p:spPr>
          <a:xfrm rot="10800000">
            <a:off x="4614202" y="2616587"/>
            <a:ext cx="7047914" cy="2631883"/>
          </a:xfrm>
          <a:prstGeom prst="wedgeRectCallout">
            <a:avLst>
              <a:gd name="adj1" fmla="val -18283"/>
              <a:gd name="adj2" fmla="val 62500"/>
            </a:avLst>
          </a:prstGeom>
          <a:solidFill>
            <a:schemeClr val="tx1">
              <a:alpha val="15000"/>
            </a:schemeClr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TextBox 8"/>
          <p:cNvSpPr txBox="1"/>
          <p:nvPr/>
        </p:nvSpPr>
        <p:spPr>
          <a:xfrm>
            <a:off x="4332849" y="2940148"/>
            <a:ext cx="7329267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طرحهای پایداری آب و فاضلاب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: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در </a:t>
            </a:r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طول 20 سال باید به هدف پایداری کل حوضه دست یابد. </a:t>
            </a:r>
            <a:endParaRPr lang="fa-IR" sz="24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marL="342900" indent="-342900" algn="r">
              <a:buFontTx/>
              <a:buChar char="-"/>
            </a:pP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باید </a:t>
            </a:r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یک حوضه مجاور را تحت تاثیر قرار ندهد. </a:t>
            </a:r>
            <a:endParaRPr lang="fa-IR" sz="2400" dirty="0" smtClean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marL="342900" indent="-342900" algn="r">
              <a:buFontTx/>
              <a:buChar char="-"/>
            </a:pP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باید </a:t>
            </a:r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یک استاندارد قابل انطباق را رعایت کنید</a:t>
            </a: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.</a:t>
            </a:r>
          </a:p>
          <a:p>
            <a:pPr marL="342900" indent="-342900" algn="r">
              <a:buFontTx/>
              <a:buChar char="-"/>
            </a:pP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تعریف </a:t>
            </a:r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حوضه و معیارهای مدیریت حوضه ای که پایداری را در بر می گیرد و حفظ می کند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35" y="2583808"/>
            <a:ext cx="2480196" cy="2697439"/>
          </a:xfrm>
          <a:prstGeom prst="rect">
            <a:avLst/>
          </a:prstGeom>
          <a:solidFill>
            <a:schemeClr val="bg1">
              <a:alpha val="3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434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219" y="182880"/>
            <a:ext cx="11662117" cy="1754326"/>
          </a:xfrm>
          <a:prstGeom prst="rect">
            <a:avLst/>
          </a:prstGeom>
          <a:noFill/>
          <a:ln w="6985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algn="ctr" rtl="1"/>
            <a:r>
              <a:rPr lang="en-US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GSP </a:t>
            </a:r>
            <a:r>
              <a:rPr lang="fa-IR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مورد نیاز =</a:t>
            </a:r>
          </a:p>
          <a:p>
            <a:pPr algn="ctr"/>
            <a:r>
              <a:rPr lang="fa-IR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 اسناد </a:t>
            </a:r>
            <a:r>
              <a:rPr lang="en-US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SGMA +</a:t>
            </a:r>
            <a:r>
              <a:rPr lang="fa-IR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مقررات </a:t>
            </a:r>
            <a:r>
              <a:rPr lang="fa-IR" sz="5400" dirty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r>
              <a:rPr lang="en-US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GSP </a:t>
            </a:r>
            <a:r>
              <a:rPr lang="fa-IR" sz="5400" dirty="0" smtClean="0">
                <a:solidFill>
                  <a:schemeClr val="bg1"/>
                </a:solidFill>
                <a:cs typeface="B Yekan" panose="00000400000000000000" pitchFamily="2" charset="-78"/>
              </a:rPr>
              <a:t> </a:t>
            </a:r>
            <a:endParaRPr lang="en-US" sz="5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342" y="2226780"/>
            <a:ext cx="7607869" cy="434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31458" y="323557"/>
            <a:ext cx="2893256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ساختار یک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GSA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21" y="479946"/>
            <a:ext cx="8626477" cy="585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33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77908" y="323557"/>
            <a:ext cx="4046806" cy="646331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txBody>
          <a:bodyPr wrap="square" rtlCol="1">
            <a:spAutoFit/>
          </a:bodyPr>
          <a:lstStyle/>
          <a:p>
            <a:pPr algn="r" rtl="1"/>
            <a:r>
              <a:rPr lang="fa-IR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وضعیت تشکیلات </a:t>
            </a:r>
            <a:r>
              <a:rPr lang="en-US" sz="3600" u="sng" dirty="0" smtClean="0">
                <a:solidFill>
                  <a:schemeClr val="bg1"/>
                </a:solidFill>
                <a:cs typeface="B Yekan" panose="00000400000000000000" pitchFamily="2" charset="-78"/>
              </a:rPr>
              <a:t>GSA</a:t>
            </a:r>
            <a:endParaRPr lang="fa-IR" sz="3600" u="sng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322363"/>
            <a:ext cx="10944665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- 111 اعلامیه تشکیل جی اس آ تا تاریخ 5 آگوست 2016 ثبت شده است </a:t>
            </a:r>
            <a:b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</a:br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- 66 تا از این جی اس آ ها روی یکی یا بیشتر از یک حوضه آبریز افتاده اند که باید رفع شود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- 33 تا از آنها در حوضه یا بیشتر از یک حوضه منحصر به فرد هستند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- 13 تا از آنها یک دوره 90 روزه فعال روی یک حوضه یا بیشتر از یک حوضه دارند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- 3 تا هنوز کامل نیستند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- 74 حوضه آبریز دارای جی اس آ هستند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- 44 تا ازحوضه ها دارای الویت بالا و یا متوسط هستند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- 30 تا دارای اولویت کمتری هستند </a:t>
            </a:r>
          </a:p>
          <a:p>
            <a:pPr algn="r"/>
            <a:r>
              <a:rPr lang="fa-IR" sz="2400" dirty="0" smtClean="0">
                <a:solidFill>
                  <a:schemeClr val="bg1"/>
                </a:solidFill>
                <a:cs typeface="B Yekan" panose="00000400000000000000" pitchFamily="2" charset="-78"/>
              </a:rPr>
              <a:t>- 27 شهرستان نیز دارای جی س آ میباشند </a:t>
            </a:r>
            <a:endParaRPr lang="fa-IR" sz="2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157" y="4610089"/>
            <a:ext cx="1933845" cy="21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804</Words>
  <Application>Microsoft Office PowerPoint</Application>
  <PresentationFormat>Widescreen</PresentationFormat>
  <Paragraphs>138</Paragraphs>
  <Slides>22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B Yekan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ANOOSH</dc:creator>
  <cp:lastModifiedBy>ANOOSH</cp:lastModifiedBy>
  <cp:revision>49</cp:revision>
  <dcterms:created xsi:type="dcterms:W3CDTF">2018-01-23T15:20:38Z</dcterms:created>
  <dcterms:modified xsi:type="dcterms:W3CDTF">2018-01-29T15:44:14Z</dcterms:modified>
</cp:coreProperties>
</file>